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tags/tag8.xml" ContentType="application/vnd.openxmlformats-officedocument.presentationml.tag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0" r:id="rId4"/>
    <p:sldId id="261" r:id="rId5"/>
    <p:sldId id="275" r:id="rId6"/>
    <p:sldId id="268" r:id="rId7"/>
    <p:sldId id="269" r:id="rId8"/>
    <p:sldId id="270" r:id="rId9"/>
    <p:sldId id="271" r:id="rId10"/>
    <p:sldId id="272" r:id="rId11"/>
    <p:sldId id="279" r:id="rId12"/>
    <p:sldId id="276" r:id="rId13"/>
    <p:sldId id="278" r:id="rId14"/>
    <p:sldId id="273" r:id="rId15"/>
    <p:sldId id="265" r:id="rId16"/>
    <p:sldId id="267" r:id="rId17"/>
  </p:sldIdLst>
  <p:sldSz cx="9144000" cy="6858000" type="screen4x3"/>
  <p:notesSz cx="6858000" cy="9144000"/>
  <p:embeddedFontLst>
    <p:embeddedFont>
      <p:font typeface="Gill Sans MT" pitchFamily="34" charset="0"/>
      <p:regular r:id="rId19"/>
      <p:bold r:id="rId20"/>
      <p:italic r:id="rId21"/>
      <p:boldItalic r:id="rId22"/>
    </p:embeddedFont>
    <p:embeddedFont>
      <p:font typeface="Wingdings 3" pitchFamily="18" charset="2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1859C"/>
    <a:srgbClr val="C0C0C0"/>
    <a:srgbClr val="2C778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720" y="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030083-BBDA-4C18-BDFF-C9F699A4C33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59CB8FB2-7E1A-493A-9FC1-39C190B158BB}">
      <dgm:prSet phldrT="[Text]"/>
      <dgm:spPr/>
      <dgm:t>
        <a:bodyPr/>
        <a:lstStyle/>
        <a:p>
          <a:r>
            <a:rPr lang="en-CA" dirty="0" smtClean="0"/>
            <a:t>Day 1</a:t>
          </a:r>
          <a:endParaRPr lang="en-CA" dirty="0"/>
        </a:p>
      </dgm:t>
    </dgm:pt>
    <dgm:pt modelId="{690F2C31-E3C5-4D98-8562-DC87D6827925}" type="parTrans" cxnId="{372D8F79-6D3E-4CC3-91DF-E1CC88298C2A}">
      <dgm:prSet/>
      <dgm:spPr/>
      <dgm:t>
        <a:bodyPr/>
        <a:lstStyle/>
        <a:p>
          <a:endParaRPr lang="en-CA"/>
        </a:p>
      </dgm:t>
    </dgm:pt>
    <dgm:pt modelId="{987F771F-AE2A-4E27-BCAC-B141320B0BF6}" type="sibTrans" cxnId="{372D8F79-6D3E-4CC3-91DF-E1CC88298C2A}">
      <dgm:prSet/>
      <dgm:spPr/>
      <dgm:t>
        <a:bodyPr/>
        <a:lstStyle/>
        <a:p>
          <a:endParaRPr lang="en-CA"/>
        </a:p>
      </dgm:t>
    </dgm:pt>
    <dgm:pt modelId="{8121292A-47CF-4F45-A89D-54054EF14B58}">
      <dgm:prSet phldrT="[Text]"/>
      <dgm:spPr/>
      <dgm:t>
        <a:bodyPr/>
        <a:lstStyle/>
        <a:p>
          <a:r>
            <a:rPr lang="en-CA" dirty="0" smtClean="0"/>
            <a:t>Youth shown a whiteboard video</a:t>
          </a:r>
          <a:endParaRPr lang="en-CA" dirty="0"/>
        </a:p>
      </dgm:t>
    </dgm:pt>
    <dgm:pt modelId="{06528E56-2864-406A-B53A-F775997013BE}" type="parTrans" cxnId="{08944FAB-6BD2-4A40-8071-280608440154}">
      <dgm:prSet/>
      <dgm:spPr/>
      <dgm:t>
        <a:bodyPr/>
        <a:lstStyle/>
        <a:p>
          <a:endParaRPr lang="en-CA"/>
        </a:p>
      </dgm:t>
    </dgm:pt>
    <dgm:pt modelId="{615BA6BD-3EFF-441B-B30D-B1A11D649B6B}" type="sibTrans" cxnId="{08944FAB-6BD2-4A40-8071-280608440154}">
      <dgm:prSet/>
      <dgm:spPr/>
      <dgm:t>
        <a:bodyPr/>
        <a:lstStyle/>
        <a:p>
          <a:endParaRPr lang="en-CA"/>
        </a:p>
      </dgm:t>
    </dgm:pt>
    <dgm:pt modelId="{985AD788-5FFE-41F4-B408-A185966A5AFB}">
      <dgm:prSet phldrT="[Text]"/>
      <dgm:spPr/>
      <dgm:t>
        <a:bodyPr/>
        <a:lstStyle/>
        <a:p>
          <a:r>
            <a:rPr lang="en-CA" dirty="0" smtClean="0"/>
            <a:t>Day 2</a:t>
          </a:r>
          <a:endParaRPr lang="en-CA" dirty="0"/>
        </a:p>
      </dgm:t>
    </dgm:pt>
    <dgm:pt modelId="{6B7E4332-5BED-4D40-A63F-75F1721A202E}" type="parTrans" cxnId="{353C251A-C432-49B7-8C8E-2965982AFAEA}">
      <dgm:prSet/>
      <dgm:spPr/>
      <dgm:t>
        <a:bodyPr/>
        <a:lstStyle/>
        <a:p>
          <a:endParaRPr lang="en-CA"/>
        </a:p>
      </dgm:t>
    </dgm:pt>
    <dgm:pt modelId="{215DD37B-1D2F-48D3-BC81-D5595F7A43C0}" type="sibTrans" cxnId="{353C251A-C432-49B7-8C8E-2965982AFAEA}">
      <dgm:prSet/>
      <dgm:spPr/>
      <dgm:t>
        <a:bodyPr/>
        <a:lstStyle/>
        <a:p>
          <a:endParaRPr lang="en-CA"/>
        </a:p>
      </dgm:t>
    </dgm:pt>
    <dgm:pt modelId="{2EF99E95-7333-4D67-8871-C32309AC4511}">
      <dgm:prSet phldrT="[Text]"/>
      <dgm:spPr/>
      <dgm:t>
        <a:bodyPr/>
        <a:lstStyle/>
        <a:p>
          <a:r>
            <a:rPr lang="en-CA" dirty="0" smtClean="0"/>
            <a:t>Cameras were returned</a:t>
          </a:r>
          <a:endParaRPr lang="en-CA" dirty="0"/>
        </a:p>
      </dgm:t>
    </dgm:pt>
    <dgm:pt modelId="{0C35BFC2-82B9-4F6B-A6BA-ECBAF4C4D0B5}" type="parTrans" cxnId="{0457999A-3328-40BB-9BE7-2429EE584A66}">
      <dgm:prSet/>
      <dgm:spPr/>
      <dgm:t>
        <a:bodyPr/>
        <a:lstStyle/>
        <a:p>
          <a:endParaRPr lang="en-CA"/>
        </a:p>
      </dgm:t>
    </dgm:pt>
    <dgm:pt modelId="{E384B051-C187-43C3-A217-98B9F26BD221}" type="sibTrans" cxnId="{0457999A-3328-40BB-9BE7-2429EE584A66}">
      <dgm:prSet/>
      <dgm:spPr/>
      <dgm:t>
        <a:bodyPr/>
        <a:lstStyle/>
        <a:p>
          <a:endParaRPr lang="en-CA"/>
        </a:p>
      </dgm:t>
    </dgm:pt>
    <dgm:pt modelId="{7F85F4DA-FBE2-47ED-B3EB-F6DC43B8267C}">
      <dgm:prSet phldrT="[Text]"/>
      <dgm:spPr/>
      <dgm:t>
        <a:bodyPr/>
        <a:lstStyle/>
        <a:p>
          <a:r>
            <a:rPr lang="en-CA" dirty="0" smtClean="0"/>
            <a:t>Day 3</a:t>
          </a:r>
          <a:endParaRPr lang="en-CA" dirty="0"/>
        </a:p>
      </dgm:t>
    </dgm:pt>
    <dgm:pt modelId="{B2B87880-5069-40FE-99F5-C767AE0C8DD5}" type="parTrans" cxnId="{4E01498E-89D6-47F1-BEC3-B75E83CA416A}">
      <dgm:prSet/>
      <dgm:spPr/>
      <dgm:t>
        <a:bodyPr/>
        <a:lstStyle/>
        <a:p>
          <a:endParaRPr lang="en-CA"/>
        </a:p>
      </dgm:t>
    </dgm:pt>
    <dgm:pt modelId="{0B76AC57-5947-40A6-91CA-13873B61DC1E}" type="sibTrans" cxnId="{4E01498E-89D6-47F1-BEC3-B75E83CA416A}">
      <dgm:prSet/>
      <dgm:spPr/>
      <dgm:t>
        <a:bodyPr/>
        <a:lstStyle/>
        <a:p>
          <a:endParaRPr lang="en-CA"/>
        </a:p>
      </dgm:t>
    </dgm:pt>
    <dgm:pt modelId="{B08F3C6A-42CF-4C54-88C9-223802FCB241}">
      <dgm:prSet phldrT="[Text]"/>
      <dgm:spPr/>
      <dgm:t>
        <a:bodyPr/>
        <a:lstStyle/>
        <a:p>
          <a:r>
            <a:rPr lang="en-CA" dirty="0" smtClean="0"/>
            <a:t>Ideas provided during community open house were discussed</a:t>
          </a:r>
          <a:endParaRPr lang="en-CA" dirty="0"/>
        </a:p>
      </dgm:t>
    </dgm:pt>
    <dgm:pt modelId="{36ED995C-A006-4253-AE3F-34E6F7490CB8}" type="parTrans" cxnId="{5D9CBA16-AEFB-46DA-9A6B-857A558DC31F}">
      <dgm:prSet/>
      <dgm:spPr/>
      <dgm:t>
        <a:bodyPr/>
        <a:lstStyle/>
        <a:p>
          <a:endParaRPr lang="en-CA"/>
        </a:p>
      </dgm:t>
    </dgm:pt>
    <dgm:pt modelId="{7CA17E7C-0EBB-436E-900C-6C305A983B8C}" type="sibTrans" cxnId="{5D9CBA16-AEFB-46DA-9A6B-857A558DC31F}">
      <dgm:prSet/>
      <dgm:spPr/>
      <dgm:t>
        <a:bodyPr/>
        <a:lstStyle/>
        <a:p>
          <a:endParaRPr lang="en-CA"/>
        </a:p>
      </dgm:t>
    </dgm:pt>
    <dgm:pt modelId="{447FE592-C87E-46E0-BAF2-2A1EE57C1856}">
      <dgm:prSet/>
      <dgm:spPr/>
      <dgm:t>
        <a:bodyPr/>
        <a:lstStyle/>
        <a:p>
          <a:r>
            <a:rPr lang="en-CA" smtClean="0"/>
            <a:t>Role play exercise </a:t>
          </a:r>
          <a:endParaRPr lang="en-CA" dirty="0" smtClean="0"/>
        </a:p>
      </dgm:t>
    </dgm:pt>
    <dgm:pt modelId="{A3890882-8F18-4B42-A98E-414500D41882}" type="parTrans" cxnId="{BE1D0303-E0E6-4C0E-9D78-BD103B547729}">
      <dgm:prSet/>
      <dgm:spPr/>
      <dgm:t>
        <a:bodyPr/>
        <a:lstStyle/>
        <a:p>
          <a:endParaRPr lang="en-CA"/>
        </a:p>
      </dgm:t>
    </dgm:pt>
    <dgm:pt modelId="{280E1180-2B82-4186-A446-72B0E5119354}" type="sibTrans" cxnId="{BE1D0303-E0E6-4C0E-9D78-BD103B547729}">
      <dgm:prSet/>
      <dgm:spPr/>
      <dgm:t>
        <a:bodyPr/>
        <a:lstStyle/>
        <a:p>
          <a:endParaRPr lang="en-CA"/>
        </a:p>
      </dgm:t>
    </dgm:pt>
    <dgm:pt modelId="{B4D96397-CF80-4146-9B83-DF6FFDBACB49}">
      <dgm:prSet/>
      <dgm:spPr/>
      <dgm:t>
        <a:bodyPr/>
        <a:lstStyle/>
        <a:p>
          <a:r>
            <a:rPr lang="en-CA" dirty="0" smtClean="0"/>
            <a:t>Camera distribution</a:t>
          </a:r>
          <a:endParaRPr lang="en-CA" dirty="0"/>
        </a:p>
      </dgm:t>
    </dgm:pt>
    <dgm:pt modelId="{EF044FB7-DF1C-4EBD-92B6-765F8274D972}" type="parTrans" cxnId="{88ADAC8E-4B58-4109-B3BD-54BD1FABCEAD}">
      <dgm:prSet/>
      <dgm:spPr/>
      <dgm:t>
        <a:bodyPr/>
        <a:lstStyle/>
        <a:p>
          <a:endParaRPr lang="en-CA"/>
        </a:p>
      </dgm:t>
    </dgm:pt>
    <dgm:pt modelId="{2ACC0157-366B-4503-94F6-F55630F5F3BC}" type="sibTrans" cxnId="{88ADAC8E-4B58-4109-B3BD-54BD1FABCEAD}">
      <dgm:prSet/>
      <dgm:spPr/>
      <dgm:t>
        <a:bodyPr/>
        <a:lstStyle/>
        <a:p>
          <a:endParaRPr lang="en-CA"/>
        </a:p>
      </dgm:t>
    </dgm:pt>
    <dgm:pt modelId="{014B3EDD-7618-4A05-BBF3-BAE0851F0AC7}">
      <dgm:prSet/>
      <dgm:spPr/>
      <dgm:t>
        <a:bodyPr/>
        <a:lstStyle/>
        <a:p>
          <a:r>
            <a:rPr lang="en-CA" dirty="0" smtClean="0"/>
            <a:t>Youth provided input on the script</a:t>
          </a:r>
        </a:p>
      </dgm:t>
    </dgm:pt>
    <dgm:pt modelId="{49516348-0FAE-4171-B984-A690163926E7}" type="parTrans" cxnId="{EABF0CE8-B61D-4153-A9A2-F61F706CA50A}">
      <dgm:prSet/>
      <dgm:spPr/>
      <dgm:t>
        <a:bodyPr/>
        <a:lstStyle/>
        <a:p>
          <a:endParaRPr lang="en-CA"/>
        </a:p>
      </dgm:t>
    </dgm:pt>
    <dgm:pt modelId="{4876A3EA-2685-477F-9D12-922BA78A56EF}" type="sibTrans" cxnId="{EABF0CE8-B61D-4153-A9A2-F61F706CA50A}">
      <dgm:prSet/>
      <dgm:spPr/>
      <dgm:t>
        <a:bodyPr/>
        <a:lstStyle/>
        <a:p>
          <a:endParaRPr lang="en-CA"/>
        </a:p>
      </dgm:t>
    </dgm:pt>
    <dgm:pt modelId="{65143BA8-9FF1-4C2E-BAB4-64A2F849C8FA}">
      <dgm:prSet/>
      <dgm:spPr/>
      <dgm:t>
        <a:bodyPr/>
        <a:lstStyle/>
        <a:p>
          <a:r>
            <a:rPr lang="en-CA" dirty="0" smtClean="0"/>
            <a:t>They developed the character</a:t>
          </a:r>
        </a:p>
      </dgm:t>
    </dgm:pt>
    <dgm:pt modelId="{F8BBCA35-DA3A-4E0A-B1A8-36D13F93F701}" type="parTrans" cxnId="{0BFDA841-717F-4E0B-B02C-FF244F46A75C}">
      <dgm:prSet/>
      <dgm:spPr/>
      <dgm:t>
        <a:bodyPr/>
        <a:lstStyle/>
        <a:p>
          <a:endParaRPr lang="en-CA"/>
        </a:p>
      </dgm:t>
    </dgm:pt>
    <dgm:pt modelId="{3AF10E8A-ABBD-46D6-822B-496D3B8035F3}" type="sibTrans" cxnId="{0BFDA841-717F-4E0B-B02C-FF244F46A75C}">
      <dgm:prSet/>
      <dgm:spPr/>
      <dgm:t>
        <a:bodyPr/>
        <a:lstStyle/>
        <a:p>
          <a:endParaRPr lang="en-CA"/>
        </a:p>
      </dgm:t>
    </dgm:pt>
    <dgm:pt modelId="{0ACDFA17-C02C-44E7-8A81-D7E642430B7A}">
      <dgm:prSet/>
      <dgm:spPr/>
      <dgm:t>
        <a:bodyPr/>
        <a:lstStyle/>
        <a:p>
          <a:r>
            <a:rPr lang="en-CA" dirty="0" smtClean="0"/>
            <a:t>Using their photos and ideas, a storyboard was developed</a:t>
          </a:r>
          <a:endParaRPr lang="en-CA" dirty="0"/>
        </a:p>
      </dgm:t>
    </dgm:pt>
    <dgm:pt modelId="{7DF8A282-0BDD-49B6-A9E1-59361EE88BCA}" type="parTrans" cxnId="{EE5718C1-96C1-40A5-AE33-5B7087EA1B66}">
      <dgm:prSet/>
      <dgm:spPr/>
      <dgm:t>
        <a:bodyPr/>
        <a:lstStyle/>
        <a:p>
          <a:endParaRPr lang="en-CA"/>
        </a:p>
      </dgm:t>
    </dgm:pt>
    <dgm:pt modelId="{AD962732-725D-4987-BEC4-1FA531716712}" type="sibTrans" cxnId="{EE5718C1-96C1-40A5-AE33-5B7087EA1B66}">
      <dgm:prSet/>
      <dgm:spPr/>
      <dgm:t>
        <a:bodyPr/>
        <a:lstStyle/>
        <a:p>
          <a:endParaRPr lang="en-CA"/>
        </a:p>
      </dgm:t>
    </dgm:pt>
    <dgm:pt modelId="{CA60AD69-9DDF-491B-B09B-8E6355CFA701}" type="pres">
      <dgm:prSet presAssocID="{EE030083-BBDA-4C18-BDFF-C9F699A4C33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85585492-379C-4300-AFA4-2197C92C3FC3}" type="pres">
      <dgm:prSet presAssocID="{59CB8FB2-7E1A-493A-9FC1-39C190B158BB}" presName="composite" presStyleCnt="0"/>
      <dgm:spPr/>
    </dgm:pt>
    <dgm:pt modelId="{467E7009-50B2-400B-B334-94FBA2C979D4}" type="pres">
      <dgm:prSet presAssocID="{59CB8FB2-7E1A-493A-9FC1-39C190B158B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545AC89-A643-422D-BE63-AACAF74F29A8}" type="pres">
      <dgm:prSet presAssocID="{59CB8FB2-7E1A-493A-9FC1-39C190B158B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DEA0CF9-B773-4712-9CF6-49F106B46B0C}" type="pres">
      <dgm:prSet presAssocID="{987F771F-AE2A-4E27-BCAC-B141320B0BF6}" presName="space" presStyleCnt="0"/>
      <dgm:spPr/>
    </dgm:pt>
    <dgm:pt modelId="{3E9DEB7A-0C03-47FF-9FF3-7FBAD30E7227}" type="pres">
      <dgm:prSet presAssocID="{985AD788-5FFE-41F4-B408-A185966A5AFB}" presName="composite" presStyleCnt="0"/>
      <dgm:spPr/>
    </dgm:pt>
    <dgm:pt modelId="{25351604-6077-4B93-970C-0D62E5FFFC4B}" type="pres">
      <dgm:prSet presAssocID="{985AD788-5FFE-41F4-B408-A185966A5AF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C694A36-AE21-4DED-88CA-F6C4D21AD885}" type="pres">
      <dgm:prSet presAssocID="{985AD788-5FFE-41F4-B408-A185966A5AF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FDC4957-EFB9-41B2-AB94-6088CD9B8FEE}" type="pres">
      <dgm:prSet presAssocID="{215DD37B-1D2F-48D3-BC81-D5595F7A43C0}" presName="space" presStyleCnt="0"/>
      <dgm:spPr/>
    </dgm:pt>
    <dgm:pt modelId="{A69F8FBD-CEC4-411C-8FC0-49637CB846A7}" type="pres">
      <dgm:prSet presAssocID="{7F85F4DA-FBE2-47ED-B3EB-F6DC43B8267C}" presName="composite" presStyleCnt="0"/>
      <dgm:spPr/>
    </dgm:pt>
    <dgm:pt modelId="{274714F2-1BA0-4C1E-A767-69C61A111BCC}" type="pres">
      <dgm:prSet presAssocID="{7F85F4DA-FBE2-47ED-B3EB-F6DC43B8267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18BB1C6-438A-41BC-8D6D-34C777B62886}" type="pres">
      <dgm:prSet presAssocID="{7F85F4DA-FBE2-47ED-B3EB-F6DC43B8267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72D8F79-6D3E-4CC3-91DF-E1CC88298C2A}" srcId="{EE030083-BBDA-4C18-BDFF-C9F699A4C33A}" destId="{59CB8FB2-7E1A-493A-9FC1-39C190B158BB}" srcOrd="0" destOrd="0" parTransId="{690F2C31-E3C5-4D98-8562-DC87D6827925}" sibTransId="{987F771F-AE2A-4E27-BCAC-B141320B0BF6}"/>
    <dgm:cxn modelId="{4E01498E-89D6-47F1-BEC3-B75E83CA416A}" srcId="{EE030083-BBDA-4C18-BDFF-C9F699A4C33A}" destId="{7F85F4DA-FBE2-47ED-B3EB-F6DC43B8267C}" srcOrd="2" destOrd="0" parTransId="{B2B87880-5069-40FE-99F5-C767AE0C8DD5}" sibTransId="{0B76AC57-5947-40A6-91CA-13873B61DC1E}"/>
    <dgm:cxn modelId="{D2732264-CBF0-4758-BEF2-D7B38F48128B}" type="presOf" srcId="{EE030083-BBDA-4C18-BDFF-C9F699A4C33A}" destId="{CA60AD69-9DDF-491B-B09B-8E6355CFA701}" srcOrd="0" destOrd="0" presId="urn:microsoft.com/office/officeart/2005/8/layout/hList1"/>
    <dgm:cxn modelId="{E99FF5EB-8D6B-466F-9FEA-A58A800D2EE5}" type="presOf" srcId="{014B3EDD-7618-4A05-BBF3-BAE0851F0AC7}" destId="{9C694A36-AE21-4DED-88CA-F6C4D21AD885}" srcOrd="0" destOrd="1" presId="urn:microsoft.com/office/officeart/2005/8/layout/hList1"/>
    <dgm:cxn modelId="{D8B2AA64-8281-453E-A1D0-BCA9CFF2D98A}" type="presOf" srcId="{985AD788-5FFE-41F4-B408-A185966A5AFB}" destId="{25351604-6077-4B93-970C-0D62E5FFFC4B}" srcOrd="0" destOrd="0" presId="urn:microsoft.com/office/officeart/2005/8/layout/hList1"/>
    <dgm:cxn modelId="{1BB98EA5-92AE-4BB9-A7A2-BB73A15E82E5}" type="presOf" srcId="{65143BA8-9FF1-4C2E-BAB4-64A2F849C8FA}" destId="{9C694A36-AE21-4DED-88CA-F6C4D21AD885}" srcOrd="0" destOrd="2" presId="urn:microsoft.com/office/officeart/2005/8/layout/hList1"/>
    <dgm:cxn modelId="{0C763FE5-00F3-4D42-BCDB-0E04646FAE86}" type="presOf" srcId="{447FE592-C87E-46E0-BAF2-2A1EE57C1856}" destId="{F545AC89-A643-422D-BE63-AACAF74F29A8}" srcOrd="0" destOrd="1" presId="urn:microsoft.com/office/officeart/2005/8/layout/hList1"/>
    <dgm:cxn modelId="{88ADAC8E-4B58-4109-B3BD-54BD1FABCEAD}" srcId="{59CB8FB2-7E1A-493A-9FC1-39C190B158BB}" destId="{B4D96397-CF80-4146-9B83-DF6FFDBACB49}" srcOrd="2" destOrd="0" parTransId="{EF044FB7-DF1C-4EBD-92B6-765F8274D972}" sibTransId="{2ACC0157-366B-4503-94F6-F55630F5F3BC}"/>
    <dgm:cxn modelId="{E0FD8C9D-CDD8-4DC2-97E0-E64AEB59D4DA}" type="presOf" srcId="{8121292A-47CF-4F45-A89D-54054EF14B58}" destId="{F545AC89-A643-422D-BE63-AACAF74F29A8}" srcOrd="0" destOrd="0" presId="urn:microsoft.com/office/officeart/2005/8/layout/hList1"/>
    <dgm:cxn modelId="{08944FAB-6BD2-4A40-8071-280608440154}" srcId="{59CB8FB2-7E1A-493A-9FC1-39C190B158BB}" destId="{8121292A-47CF-4F45-A89D-54054EF14B58}" srcOrd="0" destOrd="0" parTransId="{06528E56-2864-406A-B53A-F775997013BE}" sibTransId="{615BA6BD-3EFF-441B-B30D-B1A11D649B6B}"/>
    <dgm:cxn modelId="{7BBD0656-E9E2-427A-9336-907EB186C5FF}" type="presOf" srcId="{B08F3C6A-42CF-4C54-88C9-223802FCB241}" destId="{118BB1C6-438A-41BC-8D6D-34C777B62886}" srcOrd="0" destOrd="0" presId="urn:microsoft.com/office/officeart/2005/8/layout/hList1"/>
    <dgm:cxn modelId="{2184FC5F-4832-4FF5-A66F-0993904CCD95}" type="presOf" srcId="{7F85F4DA-FBE2-47ED-B3EB-F6DC43B8267C}" destId="{274714F2-1BA0-4C1E-A767-69C61A111BCC}" srcOrd="0" destOrd="0" presId="urn:microsoft.com/office/officeart/2005/8/layout/hList1"/>
    <dgm:cxn modelId="{EE5718C1-96C1-40A5-AE33-5B7087EA1B66}" srcId="{7F85F4DA-FBE2-47ED-B3EB-F6DC43B8267C}" destId="{0ACDFA17-C02C-44E7-8A81-D7E642430B7A}" srcOrd="1" destOrd="0" parTransId="{7DF8A282-0BDD-49B6-A9E1-59361EE88BCA}" sibTransId="{AD962732-725D-4987-BEC4-1FA531716712}"/>
    <dgm:cxn modelId="{4DAEDCE5-E20C-4D17-8CB7-489ABBB99CAB}" type="presOf" srcId="{B4D96397-CF80-4146-9B83-DF6FFDBACB49}" destId="{F545AC89-A643-422D-BE63-AACAF74F29A8}" srcOrd="0" destOrd="2" presId="urn:microsoft.com/office/officeart/2005/8/layout/hList1"/>
    <dgm:cxn modelId="{BE1D0303-E0E6-4C0E-9D78-BD103B547729}" srcId="{59CB8FB2-7E1A-493A-9FC1-39C190B158BB}" destId="{447FE592-C87E-46E0-BAF2-2A1EE57C1856}" srcOrd="1" destOrd="0" parTransId="{A3890882-8F18-4B42-A98E-414500D41882}" sibTransId="{280E1180-2B82-4186-A446-72B0E5119354}"/>
    <dgm:cxn modelId="{353C251A-C432-49B7-8C8E-2965982AFAEA}" srcId="{EE030083-BBDA-4C18-BDFF-C9F699A4C33A}" destId="{985AD788-5FFE-41F4-B408-A185966A5AFB}" srcOrd="1" destOrd="0" parTransId="{6B7E4332-5BED-4D40-A63F-75F1721A202E}" sibTransId="{215DD37B-1D2F-48D3-BC81-D5595F7A43C0}"/>
    <dgm:cxn modelId="{E6BA4DE1-62E4-4676-8EF2-278D366F0833}" type="presOf" srcId="{0ACDFA17-C02C-44E7-8A81-D7E642430B7A}" destId="{118BB1C6-438A-41BC-8D6D-34C777B62886}" srcOrd="0" destOrd="1" presId="urn:microsoft.com/office/officeart/2005/8/layout/hList1"/>
    <dgm:cxn modelId="{5D9CBA16-AEFB-46DA-9A6B-857A558DC31F}" srcId="{7F85F4DA-FBE2-47ED-B3EB-F6DC43B8267C}" destId="{B08F3C6A-42CF-4C54-88C9-223802FCB241}" srcOrd="0" destOrd="0" parTransId="{36ED995C-A006-4253-AE3F-34E6F7490CB8}" sibTransId="{7CA17E7C-0EBB-436E-900C-6C305A983B8C}"/>
    <dgm:cxn modelId="{EABF0CE8-B61D-4153-A9A2-F61F706CA50A}" srcId="{985AD788-5FFE-41F4-B408-A185966A5AFB}" destId="{014B3EDD-7618-4A05-BBF3-BAE0851F0AC7}" srcOrd="1" destOrd="0" parTransId="{49516348-0FAE-4171-B984-A690163926E7}" sibTransId="{4876A3EA-2685-477F-9D12-922BA78A56EF}"/>
    <dgm:cxn modelId="{0457999A-3328-40BB-9BE7-2429EE584A66}" srcId="{985AD788-5FFE-41F4-B408-A185966A5AFB}" destId="{2EF99E95-7333-4D67-8871-C32309AC4511}" srcOrd="0" destOrd="0" parTransId="{0C35BFC2-82B9-4F6B-A6BA-ECBAF4C4D0B5}" sibTransId="{E384B051-C187-43C3-A217-98B9F26BD221}"/>
    <dgm:cxn modelId="{52A72A89-5E88-48F7-8C99-C1F1064891B0}" type="presOf" srcId="{59CB8FB2-7E1A-493A-9FC1-39C190B158BB}" destId="{467E7009-50B2-400B-B334-94FBA2C979D4}" srcOrd="0" destOrd="0" presId="urn:microsoft.com/office/officeart/2005/8/layout/hList1"/>
    <dgm:cxn modelId="{0BFDA841-717F-4E0B-B02C-FF244F46A75C}" srcId="{985AD788-5FFE-41F4-B408-A185966A5AFB}" destId="{65143BA8-9FF1-4C2E-BAB4-64A2F849C8FA}" srcOrd="2" destOrd="0" parTransId="{F8BBCA35-DA3A-4E0A-B1A8-36D13F93F701}" sibTransId="{3AF10E8A-ABBD-46D6-822B-496D3B8035F3}"/>
    <dgm:cxn modelId="{716D08CF-E8EC-4452-B989-74A57F8151C1}" type="presOf" srcId="{2EF99E95-7333-4D67-8871-C32309AC4511}" destId="{9C694A36-AE21-4DED-88CA-F6C4D21AD885}" srcOrd="0" destOrd="0" presId="urn:microsoft.com/office/officeart/2005/8/layout/hList1"/>
    <dgm:cxn modelId="{D9EE48C3-98B5-4B88-AFC8-ABC4C5DF4988}" type="presParOf" srcId="{CA60AD69-9DDF-491B-B09B-8E6355CFA701}" destId="{85585492-379C-4300-AFA4-2197C92C3FC3}" srcOrd="0" destOrd="0" presId="urn:microsoft.com/office/officeart/2005/8/layout/hList1"/>
    <dgm:cxn modelId="{9B8AB25B-1D5D-4523-8002-4B82431AFA5A}" type="presParOf" srcId="{85585492-379C-4300-AFA4-2197C92C3FC3}" destId="{467E7009-50B2-400B-B334-94FBA2C979D4}" srcOrd="0" destOrd="0" presId="urn:microsoft.com/office/officeart/2005/8/layout/hList1"/>
    <dgm:cxn modelId="{5F031C3F-194B-44DA-93D9-46F3F6E9DC3E}" type="presParOf" srcId="{85585492-379C-4300-AFA4-2197C92C3FC3}" destId="{F545AC89-A643-422D-BE63-AACAF74F29A8}" srcOrd="1" destOrd="0" presId="urn:microsoft.com/office/officeart/2005/8/layout/hList1"/>
    <dgm:cxn modelId="{4D4B90E4-D47E-4322-8009-C0F46BB230DA}" type="presParOf" srcId="{CA60AD69-9DDF-491B-B09B-8E6355CFA701}" destId="{7DEA0CF9-B773-4712-9CF6-49F106B46B0C}" srcOrd="1" destOrd="0" presId="urn:microsoft.com/office/officeart/2005/8/layout/hList1"/>
    <dgm:cxn modelId="{14E99324-5548-4842-B76F-A03EA8874151}" type="presParOf" srcId="{CA60AD69-9DDF-491B-B09B-8E6355CFA701}" destId="{3E9DEB7A-0C03-47FF-9FF3-7FBAD30E7227}" srcOrd="2" destOrd="0" presId="urn:microsoft.com/office/officeart/2005/8/layout/hList1"/>
    <dgm:cxn modelId="{9988E9D6-18D7-4E9E-A324-8C86D0544A85}" type="presParOf" srcId="{3E9DEB7A-0C03-47FF-9FF3-7FBAD30E7227}" destId="{25351604-6077-4B93-970C-0D62E5FFFC4B}" srcOrd="0" destOrd="0" presId="urn:microsoft.com/office/officeart/2005/8/layout/hList1"/>
    <dgm:cxn modelId="{0E68CADD-FBE2-4208-89EA-AFF8775ACB42}" type="presParOf" srcId="{3E9DEB7A-0C03-47FF-9FF3-7FBAD30E7227}" destId="{9C694A36-AE21-4DED-88CA-F6C4D21AD885}" srcOrd="1" destOrd="0" presId="urn:microsoft.com/office/officeart/2005/8/layout/hList1"/>
    <dgm:cxn modelId="{A350AB89-D6EF-4083-879C-2C6E6D6FDB4E}" type="presParOf" srcId="{CA60AD69-9DDF-491B-B09B-8E6355CFA701}" destId="{9FDC4957-EFB9-41B2-AB94-6088CD9B8FEE}" srcOrd="3" destOrd="0" presId="urn:microsoft.com/office/officeart/2005/8/layout/hList1"/>
    <dgm:cxn modelId="{31347E03-AD79-4331-9F7C-ECAEF560788B}" type="presParOf" srcId="{CA60AD69-9DDF-491B-B09B-8E6355CFA701}" destId="{A69F8FBD-CEC4-411C-8FC0-49637CB846A7}" srcOrd="4" destOrd="0" presId="urn:microsoft.com/office/officeart/2005/8/layout/hList1"/>
    <dgm:cxn modelId="{BE96AD35-6EC3-4314-B8CE-9FC5FAEAF6DC}" type="presParOf" srcId="{A69F8FBD-CEC4-411C-8FC0-49637CB846A7}" destId="{274714F2-1BA0-4C1E-A767-69C61A111BCC}" srcOrd="0" destOrd="0" presId="urn:microsoft.com/office/officeart/2005/8/layout/hList1"/>
    <dgm:cxn modelId="{CF631095-5AFB-4980-95CB-61DBA0EF1451}" type="presParOf" srcId="{A69F8FBD-CEC4-411C-8FC0-49637CB846A7}" destId="{118BB1C6-438A-41BC-8D6D-34C777B6288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098A13-468D-46CC-BAB3-397C05E724DB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D8B8D031-2CBC-4408-ADD8-E2E49EF59285}">
      <dgm:prSet phldrT="[Text]" custT="1"/>
      <dgm:spPr/>
      <dgm:t>
        <a:bodyPr lIns="7200" rIns="7200"/>
        <a:lstStyle/>
        <a:p>
          <a:r>
            <a:rPr lang="en-CA" sz="2300" dirty="0" smtClean="0"/>
            <a:t>Develop Participatory Evaluation Plan</a:t>
          </a:r>
          <a:endParaRPr lang="en-CA" sz="2300" dirty="0"/>
        </a:p>
      </dgm:t>
    </dgm:pt>
    <dgm:pt modelId="{D26E7B25-B2E3-4F5E-BD31-34264F2AD7E7}" type="parTrans" cxnId="{320C86C9-09D8-4E19-AF5D-AE670CFEF271}">
      <dgm:prSet/>
      <dgm:spPr/>
      <dgm:t>
        <a:bodyPr/>
        <a:lstStyle/>
        <a:p>
          <a:endParaRPr lang="en-CA"/>
        </a:p>
      </dgm:t>
    </dgm:pt>
    <dgm:pt modelId="{2C9F7FBD-A914-4641-8845-55FA51E3FB67}" type="sibTrans" cxnId="{320C86C9-09D8-4E19-AF5D-AE670CFEF271}">
      <dgm:prSet/>
      <dgm:spPr/>
      <dgm:t>
        <a:bodyPr/>
        <a:lstStyle/>
        <a:p>
          <a:endParaRPr lang="en-CA"/>
        </a:p>
      </dgm:t>
    </dgm:pt>
    <dgm:pt modelId="{CC96C278-3FF8-41DD-8D30-332E298373F8}">
      <dgm:prSet phldrT="[Text]" custT="1"/>
      <dgm:spPr/>
      <dgm:t>
        <a:bodyPr lIns="3600" rIns="3600"/>
        <a:lstStyle/>
        <a:p>
          <a:r>
            <a:rPr lang="en-CA" sz="2300" dirty="0" smtClean="0"/>
            <a:t>Present the Video to the Community</a:t>
          </a:r>
          <a:endParaRPr lang="en-CA" sz="2300" dirty="0"/>
        </a:p>
      </dgm:t>
    </dgm:pt>
    <dgm:pt modelId="{BC8F17C6-0D86-4639-9B30-A313D7B8F638}" type="parTrans" cxnId="{1316BC13-5D22-49DA-A76A-25B0F898F953}">
      <dgm:prSet/>
      <dgm:spPr/>
      <dgm:t>
        <a:bodyPr/>
        <a:lstStyle/>
        <a:p>
          <a:endParaRPr lang="en-CA"/>
        </a:p>
      </dgm:t>
    </dgm:pt>
    <dgm:pt modelId="{5D6742DB-5A4C-43BD-9A61-E79E1E98D502}" type="sibTrans" cxnId="{1316BC13-5D22-49DA-A76A-25B0F898F953}">
      <dgm:prSet/>
      <dgm:spPr/>
      <dgm:t>
        <a:bodyPr/>
        <a:lstStyle/>
        <a:p>
          <a:endParaRPr lang="en-CA"/>
        </a:p>
      </dgm:t>
    </dgm:pt>
    <dgm:pt modelId="{A68746A0-414B-4505-BE8A-44ED7B112DBB}">
      <dgm:prSet custT="1"/>
      <dgm:spPr/>
      <dgm:t>
        <a:bodyPr lIns="3600" rIns="3600"/>
        <a:lstStyle/>
        <a:p>
          <a:r>
            <a:rPr lang="en-CA" sz="2300" dirty="0" smtClean="0"/>
            <a:t>Evaluation of the Video and its Development Process</a:t>
          </a:r>
          <a:endParaRPr lang="en-CA" sz="2300" dirty="0"/>
        </a:p>
      </dgm:t>
    </dgm:pt>
    <dgm:pt modelId="{64718234-CF40-4B0D-BC28-4504A052B927}" type="parTrans" cxnId="{1003AFCC-E7A8-4C76-96C6-2A48F112E035}">
      <dgm:prSet/>
      <dgm:spPr/>
      <dgm:t>
        <a:bodyPr/>
        <a:lstStyle/>
        <a:p>
          <a:endParaRPr lang="en-CA"/>
        </a:p>
      </dgm:t>
    </dgm:pt>
    <dgm:pt modelId="{D3D12E54-875E-4E86-A68B-C363A325223E}" type="sibTrans" cxnId="{1003AFCC-E7A8-4C76-96C6-2A48F112E035}">
      <dgm:prSet/>
      <dgm:spPr/>
      <dgm:t>
        <a:bodyPr/>
        <a:lstStyle/>
        <a:p>
          <a:endParaRPr lang="en-CA"/>
        </a:p>
      </dgm:t>
    </dgm:pt>
    <dgm:pt modelId="{DEFBCB2B-4E99-4A15-A5D3-45E984E9DF18}" type="pres">
      <dgm:prSet presAssocID="{F0098A13-468D-46CC-BAB3-397C05E724DB}" presName="CompostProcess" presStyleCnt="0">
        <dgm:presLayoutVars>
          <dgm:dir/>
          <dgm:resizeHandles val="exact"/>
        </dgm:presLayoutVars>
      </dgm:prSet>
      <dgm:spPr/>
    </dgm:pt>
    <dgm:pt modelId="{07FB7138-6B80-4311-8A57-66C96FE4A06E}" type="pres">
      <dgm:prSet presAssocID="{F0098A13-468D-46CC-BAB3-397C05E724DB}" presName="arrow" presStyleLbl="bgShp" presStyleIdx="0" presStyleCnt="1" custScaleY="94780" custLinFactNeighborX="440"/>
      <dgm:spPr>
        <a:solidFill>
          <a:schemeClr val="accent1">
            <a:lumMod val="20000"/>
            <a:lumOff val="80000"/>
          </a:schemeClr>
        </a:solidFill>
      </dgm:spPr>
    </dgm:pt>
    <dgm:pt modelId="{767E0CA1-2810-41A2-95C1-DDE3BC8561C3}" type="pres">
      <dgm:prSet presAssocID="{F0098A13-468D-46CC-BAB3-397C05E724DB}" presName="linearProcess" presStyleCnt="0"/>
      <dgm:spPr/>
    </dgm:pt>
    <dgm:pt modelId="{ED5C9D59-EFB8-44B1-9AEB-B89F4BF80E22}" type="pres">
      <dgm:prSet presAssocID="{D8B8D031-2CBC-4408-ADD8-E2E49EF59285}" presName="textNode" presStyleLbl="node1" presStyleIdx="0" presStyleCnt="3" custScaleX="141494" custLinFactNeighborX="-82" custLinFactNeighborY="43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F870D73-6F39-4D0F-B767-819242922B0B}" type="pres">
      <dgm:prSet presAssocID="{2C9F7FBD-A914-4641-8845-55FA51E3FB67}" presName="sibTrans" presStyleCnt="0"/>
      <dgm:spPr/>
    </dgm:pt>
    <dgm:pt modelId="{CE0ACE86-360E-4A92-98D3-3E1E0FCE89B7}" type="pres">
      <dgm:prSet presAssocID="{CC96C278-3FF8-41DD-8D30-332E298373F8}" presName="textNode" presStyleLbl="node1" presStyleIdx="1" presStyleCnt="3" custScaleX="113092" custLinFactNeighborX="-1780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F7D15BB-06F2-4FE7-8134-7F12B8B0A225}" type="pres">
      <dgm:prSet presAssocID="{5D6742DB-5A4C-43BD-9A61-E79E1E98D502}" presName="sibTrans" presStyleCnt="0"/>
      <dgm:spPr/>
    </dgm:pt>
    <dgm:pt modelId="{F257D7A8-9372-41A2-8986-B36571AF3C37}" type="pres">
      <dgm:prSet presAssocID="{A68746A0-414B-4505-BE8A-44ED7B112DBB}" presName="textNode" presStyleLbl="node1" presStyleIdx="2" presStyleCnt="3" custScaleX="131065" custLinFactNeighborX="-3819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1316BC13-5D22-49DA-A76A-25B0F898F953}" srcId="{F0098A13-468D-46CC-BAB3-397C05E724DB}" destId="{CC96C278-3FF8-41DD-8D30-332E298373F8}" srcOrd="1" destOrd="0" parTransId="{BC8F17C6-0D86-4639-9B30-A313D7B8F638}" sibTransId="{5D6742DB-5A4C-43BD-9A61-E79E1E98D502}"/>
    <dgm:cxn modelId="{BA67E45A-6400-470F-A45F-1C05D8524EC8}" type="presOf" srcId="{CC96C278-3FF8-41DD-8D30-332E298373F8}" destId="{CE0ACE86-360E-4A92-98D3-3E1E0FCE89B7}" srcOrd="0" destOrd="0" presId="urn:microsoft.com/office/officeart/2005/8/layout/hProcess9"/>
    <dgm:cxn modelId="{3E5A6E45-4CD0-4F53-A85A-853BDA2A5D58}" type="presOf" srcId="{D8B8D031-2CBC-4408-ADD8-E2E49EF59285}" destId="{ED5C9D59-EFB8-44B1-9AEB-B89F4BF80E22}" srcOrd="0" destOrd="0" presId="urn:microsoft.com/office/officeart/2005/8/layout/hProcess9"/>
    <dgm:cxn modelId="{320C86C9-09D8-4E19-AF5D-AE670CFEF271}" srcId="{F0098A13-468D-46CC-BAB3-397C05E724DB}" destId="{D8B8D031-2CBC-4408-ADD8-E2E49EF59285}" srcOrd="0" destOrd="0" parTransId="{D26E7B25-B2E3-4F5E-BD31-34264F2AD7E7}" sibTransId="{2C9F7FBD-A914-4641-8845-55FA51E3FB67}"/>
    <dgm:cxn modelId="{4CF0CC71-B3C8-4862-B017-09CCC4044854}" type="presOf" srcId="{F0098A13-468D-46CC-BAB3-397C05E724DB}" destId="{DEFBCB2B-4E99-4A15-A5D3-45E984E9DF18}" srcOrd="0" destOrd="0" presId="urn:microsoft.com/office/officeart/2005/8/layout/hProcess9"/>
    <dgm:cxn modelId="{1003AFCC-E7A8-4C76-96C6-2A48F112E035}" srcId="{F0098A13-468D-46CC-BAB3-397C05E724DB}" destId="{A68746A0-414B-4505-BE8A-44ED7B112DBB}" srcOrd="2" destOrd="0" parTransId="{64718234-CF40-4B0D-BC28-4504A052B927}" sibTransId="{D3D12E54-875E-4E86-A68B-C363A325223E}"/>
    <dgm:cxn modelId="{AC246EEF-D3E7-4864-AAD8-B5DF9574A663}" type="presOf" srcId="{A68746A0-414B-4505-BE8A-44ED7B112DBB}" destId="{F257D7A8-9372-41A2-8986-B36571AF3C37}" srcOrd="0" destOrd="0" presId="urn:microsoft.com/office/officeart/2005/8/layout/hProcess9"/>
    <dgm:cxn modelId="{21553F04-14C8-4EFA-AEE2-205E617602E7}" type="presParOf" srcId="{DEFBCB2B-4E99-4A15-A5D3-45E984E9DF18}" destId="{07FB7138-6B80-4311-8A57-66C96FE4A06E}" srcOrd="0" destOrd="0" presId="urn:microsoft.com/office/officeart/2005/8/layout/hProcess9"/>
    <dgm:cxn modelId="{ACA87468-2B6A-4321-B6AB-03BAFCABF466}" type="presParOf" srcId="{DEFBCB2B-4E99-4A15-A5D3-45E984E9DF18}" destId="{767E0CA1-2810-41A2-95C1-DDE3BC8561C3}" srcOrd="1" destOrd="0" presId="urn:microsoft.com/office/officeart/2005/8/layout/hProcess9"/>
    <dgm:cxn modelId="{AFF26040-9D6A-4EE0-95D7-3BD8130F58FA}" type="presParOf" srcId="{767E0CA1-2810-41A2-95C1-DDE3BC8561C3}" destId="{ED5C9D59-EFB8-44B1-9AEB-B89F4BF80E22}" srcOrd="0" destOrd="0" presId="urn:microsoft.com/office/officeart/2005/8/layout/hProcess9"/>
    <dgm:cxn modelId="{87A94D3B-F921-40EE-9CBD-0DE1AAECD0F9}" type="presParOf" srcId="{767E0CA1-2810-41A2-95C1-DDE3BC8561C3}" destId="{1F870D73-6F39-4D0F-B767-819242922B0B}" srcOrd="1" destOrd="0" presId="urn:microsoft.com/office/officeart/2005/8/layout/hProcess9"/>
    <dgm:cxn modelId="{74919E06-BC04-4215-A27D-A9646DB47DEA}" type="presParOf" srcId="{767E0CA1-2810-41A2-95C1-DDE3BC8561C3}" destId="{CE0ACE86-360E-4A92-98D3-3E1E0FCE89B7}" srcOrd="2" destOrd="0" presId="urn:microsoft.com/office/officeart/2005/8/layout/hProcess9"/>
    <dgm:cxn modelId="{F1EDB6A5-B5CD-41C1-B59B-6A6500F26A05}" type="presParOf" srcId="{767E0CA1-2810-41A2-95C1-DDE3BC8561C3}" destId="{2F7D15BB-06F2-4FE7-8134-7F12B8B0A225}" srcOrd="3" destOrd="0" presId="urn:microsoft.com/office/officeart/2005/8/layout/hProcess9"/>
    <dgm:cxn modelId="{D0B01F63-E7F0-4024-99B1-3040F4BB27AE}" type="presParOf" srcId="{767E0CA1-2810-41A2-95C1-DDE3BC8561C3}" destId="{F257D7A8-9372-41A2-8986-B36571AF3C3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7E7009-50B2-400B-B334-94FBA2C979D4}">
      <dsp:nvSpPr>
        <dsp:cNvPr id="0" name=""/>
        <dsp:cNvSpPr/>
      </dsp:nvSpPr>
      <dsp:spPr>
        <a:xfrm>
          <a:off x="2407" y="37347"/>
          <a:ext cx="234757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Day 1</a:t>
          </a:r>
          <a:endParaRPr lang="en-CA" sz="2100" kern="1200" dirty="0"/>
        </a:p>
      </dsp:txBody>
      <dsp:txXfrm>
        <a:off x="2407" y="37347"/>
        <a:ext cx="2347573" cy="604800"/>
      </dsp:txXfrm>
    </dsp:sp>
    <dsp:sp modelId="{F545AC89-A643-422D-BE63-AACAF74F29A8}">
      <dsp:nvSpPr>
        <dsp:cNvPr id="0" name=""/>
        <dsp:cNvSpPr/>
      </dsp:nvSpPr>
      <dsp:spPr>
        <a:xfrm>
          <a:off x="2407" y="642147"/>
          <a:ext cx="2347573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Youth shown a whiteboard video</a:t>
          </a:r>
          <a:endParaRPr lang="en-C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smtClean="0"/>
            <a:t>Role play exercise </a:t>
          </a:r>
          <a:endParaRPr lang="en-CA" sz="2100" kern="1200" dirty="0" smtClean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Camera distribution</a:t>
          </a:r>
          <a:endParaRPr lang="en-CA" sz="2100" kern="1200" dirty="0"/>
        </a:p>
      </dsp:txBody>
      <dsp:txXfrm>
        <a:off x="2407" y="642147"/>
        <a:ext cx="2347573" cy="2880448"/>
      </dsp:txXfrm>
    </dsp:sp>
    <dsp:sp modelId="{25351604-6077-4B93-970C-0D62E5FFFC4B}">
      <dsp:nvSpPr>
        <dsp:cNvPr id="0" name=""/>
        <dsp:cNvSpPr/>
      </dsp:nvSpPr>
      <dsp:spPr>
        <a:xfrm>
          <a:off x="2678641" y="37347"/>
          <a:ext cx="234757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Day 2</a:t>
          </a:r>
          <a:endParaRPr lang="en-CA" sz="2100" kern="1200" dirty="0"/>
        </a:p>
      </dsp:txBody>
      <dsp:txXfrm>
        <a:off x="2678641" y="37347"/>
        <a:ext cx="2347573" cy="604800"/>
      </dsp:txXfrm>
    </dsp:sp>
    <dsp:sp modelId="{9C694A36-AE21-4DED-88CA-F6C4D21AD885}">
      <dsp:nvSpPr>
        <dsp:cNvPr id="0" name=""/>
        <dsp:cNvSpPr/>
      </dsp:nvSpPr>
      <dsp:spPr>
        <a:xfrm>
          <a:off x="2678641" y="642147"/>
          <a:ext cx="2347573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Cameras were returned</a:t>
          </a:r>
          <a:endParaRPr lang="en-C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Youth provided input on the script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They developed the character</a:t>
          </a:r>
        </a:p>
      </dsp:txBody>
      <dsp:txXfrm>
        <a:off x="2678641" y="642147"/>
        <a:ext cx="2347573" cy="2880448"/>
      </dsp:txXfrm>
    </dsp:sp>
    <dsp:sp modelId="{274714F2-1BA0-4C1E-A767-69C61A111BCC}">
      <dsp:nvSpPr>
        <dsp:cNvPr id="0" name=""/>
        <dsp:cNvSpPr/>
      </dsp:nvSpPr>
      <dsp:spPr>
        <a:xfrm>
          <a:off x="5354874" y="37347"/>
          <a:ext cx="234757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Day 3</a:t>
          </a:r>
          <a:endParaRPr lang="en-CA" sz="2100" kern="1200" dirty="0"/>
        </a:p>
      </dsp:txBody>
      <dsp:txXfrm>
        <a:off x="5354874" y="37347"/>
        <a:ext cx="2347573" cy="604800"/>
      </dsp:txXfrm>
    </dsp:sp>
    <dsp:sp modelId="{118BB1C6-438A-41BC-8D6D-34C777B62886}">
      <dsp:nvSpPr>
        <dsp:cNvPr id="0" name=""/>
        <dsp:cNvSpPr/>
      </dsp:nvSpPr>
      <dsp:spPr>
        <a:xfrm>
          <a:off x="5354874" y="642147"/>
          <a:ext cx="2347573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Ideas provided during community open house were discussed</a:t>
          </a:r>
          <a:endParaRPr lang="en-C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100" kern="1200" dirty="0" smtClean="0"/>
            <a:t>Using their photos and ideas, a storyboard was developed</a:t>
          </a:r>
          <a:endParaRPr lang="en-CA" sz="2100" kern="1200" dirty="0"/>
        </a:p>
      </dsp:txBody>
      <dsp:txXfrm>
        <a:off x="5354874" y="642147"/>
        <a:ext cx="2347573" cy="288044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FB7138-6B80-4311-8A57-66C96FE4A06E}">
      <dsp:nvSpPr>
        <dsp:cNvPr id="0" name=""/>
        <dsp:cNvSpPr/>
      </dsp:nvSpPr>
      <dsp:spPr>
        <a:xfrm>
          <a:off x="647998" y="121575"/>
          <a:ext cx="6995160" cy="4414919"/>
        </a:xfrm>
        <a:prstGeom prst="rightArrow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C9D59-EFB8-44B1-9AEB-B89F4BF80E22}">
      <dsp:nvSpPr>
        <dsp:cNvPr id="0" name=""/>
        <dsp:cNvSpPr/>
      </dsp:nvSpPr>
      <dsp:spPr>
        <a:xfrm>
          <a:off x="3108" y="1405526"/>
          <a:ext cx="2776914" cy="1863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" tIns="87630" rIns="720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kern="1200" dirty="0" smtClean="0"/>
            <a:t>Develop Participatory Evaluation Plan</a:t>
          </a:r>
          <a:endParaRPr lang="en-CA" sz="2300" kern="1200" dirty="0"/>
        </a:p>
      </dsp:txBody>
      <dsp:txXfrm>
        <a:off x="3108" y="1405526"/>
        <a:ext cx="2776914" cy="1863228"/>
      </dsp:txXfrm>
    </dsp:sp>
    <dsp:sp modelId="{CE0ACE86-360E-4A92-98D3-3E1E0FCE89B7}">
      <dsp:nvSpPr>
        <dsp:cNvPr id="0" name=""/>
        <dsp:cNvSpPr/>
      </dsp:nvSpPr>
      <dsp:spPr>
        <a:xfrm>
          <a:off x="3049162" y="1397421"/>
          <a:ext cx="2219505" cy="1863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" tIns="87630" rIns="360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kern="1200" dirty="0" smtClean="0"/>
            <a:t>Present the Video to the Community</a:t>
          </a:r>
          <a:endParaRPr lang="en-CA" sz="2300" kern="1200" dirty="0"/>
        </a:p>
      </dsp:txBody>
      <dsp:txXfrm>
        <a:off x="3049162" y="1397421"/>
        <a:ext cx="2219505" cy="1863228"/>
      </dsp:txXfrm>
    </dsp:sp>
    <dsp:sp modelId="{F257D7A8-9372-41A2-8986-B36571AF3C37}">
      <dsp:nvSpPr>
        <dsp:cNvPr id="0" name=""/>
        <dsp:cNvSpPr/>
      </dsp:nvSpPr>
      <dsp:spPr>
        <a:xfrm>
          <a:off x="5529064" y="1397421"/>
          <a:ext cx="2572238" cy="1863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" tIns="87630" rIns="360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kern="1200" dirty="0" smtClean="0"/>
            <a:t>Evaluation of the Video and its Development Process</a:t>
          </a:r>
          <a:endParaRPr lang="en-CA" sz="2300" kern="1200" dirty="0"/>
        </a:p>
      </dsp:txBody>
      <dsp:txXfrm>
        <a:off x="5529064" y="1397421"/>
        <a:ext cx="2572238" cy="1863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D9060-2E98-4F85-8BC6-DF0860FFB73A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E9991-03F6-4BFF-AFAC-116D8C81080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35390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98050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70074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518447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554964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533419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04760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4009442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962761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466531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421410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09042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4043097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406729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38723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E9991-03F6-4BFF-AFAC-116D8C810806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29379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55FC2-A35B-4B0A-B0E2-14E6E7198778}" type="datetimeFigureOut">
              <a:rPr lang="en-CA" smtClean="0"/>
              <a:pPr/>
              <a:t>09/12/2015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84867-6713-41AE-8608-E5D833AF004C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notesSlide" Target="../notesSlides/notesSlide7.xml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14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npu\Pictures\Trips\Rigolet July 2015\IMG_05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36512" y="0"/>
            <a:ext cx="9144000" cy="6858000"/>
          </a:xfrm>
          <a:prstGeom prst="rect">
            <a:avLst/>
          </a:prstGeom>
          <a:solidFill>
            <a:srgbClr val="C0C0C0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7596336" cy="1254001"/>
          </a:xfrm>
          <a:solidFill>
            <a:schemeClr val="accent5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CA" sz="4000" b="1" dirty="0" smtClean="0">
                <a:solidFill>
                  <a:schemeClr val="bg1"/>
                </a:solidFill>
                <a:latin typeface="Gill Sans MT" pitchFamily="34" charset="0"/>
              </a:rPr>
              <a:t>Participatory methods in Rigolet:</a:t>
            </a:r>
            <a:endParaRPr lang="en-CA" sz="4000" b="1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6400800" cy="158417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itchFamily="34" charset="0"/>
              </a:rPr>
              <a:t>Evaluation of Inuit health programs and collaborative development of a whiteboard video for health promotion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4725144"/>
            <a:ext cx="6552728" cy="89255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CA" sz="12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algn="r"/>
            <a:r>
              <a:rPr lang="en-CA" sz="2800" dirty="0" smtClean="0">
                <a:solidFill>
                  <a:schemeClr val="bg1"/>
                </a:solidFill>
                <a:latin typeface="Gill Sans MT" pitchFamily="34" charset="0"/>
              </a:rPr>
              <a:t>Presenters:  Inez </a:t>
            </a:r>
            <a:r>
              <a:rPr lang="en-CA" sz="2800" dirty="0" err="1" smtClean="0">
                <a:solidFill>
                  <a:schemeClr val="bg1"/>
                </a:solidFill>
                <a:latin typeface="Gill Sans MT" pitchFamily="34" charset="0"/>
              </a:rPr>
              <a:t>Shiwak</a:t>
            </a:r>
            <a:r>
              <a:rPr lang="en-CA" sz="2800" dirty="0" smtClean="0">
                <a:solidFill>
                  <a:schemeClr val="bg1"/>
                </a:solidFill>
                <a:latin typeface="Gill Sans MT" pitchFamily="34" charset="0"/>
              </a:rPr>
              <a:t> &amp; Manpreet Saini</a:t>
            </a:r>
          </a:p>
          <a:p>
            <a:pPr algn="r"/>
            <a:endParaRPr lang="en-CA" sz="1200" dirty="0" smtClean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69831"/>
            <a:ext cx="9144000" cy="61555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sz="1700" dirty="0" smtClean="0">
                <a:solidFill>
                  <a:schemeClr val="bg1"/>
                </a:solidFill>
              </a:rPr>
              <a:t>Authors: </a:t>
            </a:r>
            <a:r>
              <a:rPr lang="en-CA" sz="1700" dirty="0" err="1" smtClean="0">
                <a:solidFill>
                  <a:schemeClr val="bg1"/>
                </a:solidFill>
              </a:rPr>
              <a:t>Manpreet</a:t>
            </a:r>
            <a:r>
              <a:rPr lang="en-CA" sz="1700" dirty="0" smtClean="0">
                <a:solidFill>
                  <a:schemeClr val="bg1"/>
                </a:solidFill>
              </a:rPr>
              <a:t> Saini, Inez </a:t>
            </a:r>
            <a:r>
              <a:rPr lang="en-CA" sz="1700" dirty="0" err="1" smtClean="0">
                <a:solidFill>
                  <a:schemeClr val="bg1"/>
                </a:solidFill>
              </a:rPr>
              <a:t>Shiwak</a:t>
            </a:r>
            <a:r>
              <a:rPr lang="en-CA" sz="1700" dirty="0" smtClean="0">
                <a:solidFill>
                  <a:schemeClr val="bg1"/>
                </a:solidFill>
              </a:rPr>
              <a:t>, Steven Roche, Andrew Papadopoulos</a:t>
            </a:r>
            <a:r>
              <a:rPr lang="en-US" sz="1700" dirty="0" smtClean="0">
                <a:solidFill>
                  <a:schemeClr val="bg1"/>
                </a:solidFill>
              </a:rPr>
              <a:t>, Michele Wood, Rigolet Inuit Community Government, Nunatsiavut Government, IHACC Research Team and Sherilee Harper</a:t>
            </a:r>
            <a:endParaRPr lang="en-CA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4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2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6" name="Rectangle 5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2840" y="1700809"/>
            <a:ext cx="8229600" cy="504056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buSzPct val="80000"/>
              <a:buFont typeface="Wingdings 3" pitchFamily="18" charset="2"/>
              <a:buChar char=""/>
            </a:pPr>
            <a:r>
              <a:rPr lang="en-CA" sz="3300" dirty="0" smtClean="0">
                <a:latin typeface="Gill Sans MT" pitchFamily="34" charset="0"/>
              </a:rPr>
              <a:t>Background</a:t>
            </a:r>
          </a:p>
          <a:p>
            <a:pPr lvl="1">
              <a:lnSpc>
                <a:spcPct val="160000"/>
              </a:lnSpc>
              <a:buSzPct val="80000"/>
              <a:buFont typeface="Calibri" pitchFamily="34" charset="0"/>
              <a:buChar char="-"/>
            </a:pPr>
            <a:r>
              <a:rPr lang="en-CA" dirty="0" smtClean="0">
                <a:latin typeface="Gill Sans MT" pitchFamily="34" charset="0"/>
              </a:rPr>
              <a:t>Inuit Health: Acute Gastrointestinal Illness (AGI) in Rigolet</a:t>
            </a:r>
          </a:p>
          <a:p>
            <a:pPr lvl="1">
              <a:lnSpc>
                <a:spcPct val="160000"/>
              </a:lnSpc>
              <a:buSzPct val="80000"/>
              <a:buFont typeface="Calibri" pitchFamily="34" charset="0"/>
              <a:buChar char="-"/>
            </a:pPr>
            <a:r>
              <a:rPr lang="en-CA" dirty="0" smtClean="0">
                <a:latin typeface="Gill Sans MT" pitchFamily="34" charset="0"/>
              </a:rPr>
              <a:t>Whiteboard Videos</a:t>
            </a:r>
          </a:p>
          <a:p>
            <a:pPr>
              <a:lnSpc>
                <a:spcPct val="160000"/>
              </a:lnSpc>
              <a:buSzPct val="80000"/>
              <a:buFont typeface="Wingdings 3" pitchFamily="18" charset="2"/>
              <a:buChar char=""/>
            </a:pPr>
            <a:r>
              <a:rPr lang="en-CA" sz="3300" dirty="0" smtClean="0">
                <a:latin typeface="Gill Sans MT" pitchFamily="34" charset="0"/>
              </a:rPr>
              <a:t>Goals &amp; Objectives</a:t>
            </a:r>
          </a:p>
          <a:p>
            <a:pPr>
              <a:lnSpc>
                <a:spcPct val="160000"/>
              </a:lnSpc>
              <a:buSzPct val="80000"/>
              <a:buFont typeface="Wingdings 3" pitchFamily="18" charset="2"/>
              <a:buChar char=""/>
            </a:pPr>
            <a:r>
              <a:rPr lang="en-CA" sz="3300" dirty="0" smtClean="0">
                <a:latin typeface="Gill Sans MT" pitchFamily="34" charset="0"/>
              </a:rPr>
              <a:t>Methods</a:t>
            </a:r>
          </a:p>
          <a:p>
            <a:pPr>
              <a:lnSpc>
                <a:spcPct val="160000"/>
              </a:lnSpc>
              <a:buSzPct val="80000"/>
              <a:buFont typeface="Wingdings 3" pitchFamily="18" charset="2"/>
              <a:buChar char=""/>
            </a:pPr>
            <a:r>
              <a:rPr lang="en-CA" sz="3300" dirty="0" smtClean="0">
                <a:latin typeface="Gill Sans MT" pitchFamily="34" charset="0"/>
              </a:rPr>
              <a:t>Preliminary Results</a:t>
            </a:r>
          </a:p>
          <a:p>
            <a:pPr>
              <a:lnSpc>
                <a:spcPct val="160000"/>
              </a:lnSpc>
              <a:buSzPct val="80000"/>
              <a:buFont typeface="Wingdings 3" pitchFamily="18" charset="2"/>
              <a:buChar char=""/>
            </a:pPr>
            <a:r>
              <a:rPr lang="en-CA" sz="3300" dirty="0" smtClean="0">
                <a:latin typeface="Gill Sans MT" pitchFamily="34" charset="0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CA" sz="4800" dirty="0" smtClean="0">
                <a:solidFill>
                  <a:schemeClr val="bg1"/>
                </a:solidFill>
                <a:latin typeface="Gill Sans MT" pitchFamily="34" charset="0"/>
              </a:rPr>
              <a:t>Outline</a:t>
            </a:r>
            <a:endParaRPr lang="en-CA" sz="48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Inuit Health: AGI in Rigolet</a:t>
            </a:r>
            <a:endParaRPr lang="en-CA" dirty="0">
              <a:solidFill>
                <a:schemeClr val="bg1"/>
              </a:solidFill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Background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Methods</a:t>
              </a:r>
              <a:endParaRPr lang="en-CA" sz="15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323528" y="1916832"/>
            <a:ext cx="662473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85000"/>
            </a:pPr>
            <a:r>
              <a:rPr lang="en-CA" sz="2600" dirty="0" smtClean="0"/>
              <a:t>Rigolet</a:t>
            </a:r>
          </a:p>
          <a:p>
            <a:pPr marL="712788" lvl="1" indent="-266700">
              <a:buFont typeface="Gill Sans MT" pitchFamily="34" charset="0"/>
              <a:buChar char="–"/>
            </a:pPr>
            <a:r>
              <a:rPr lang="en-CA" sz="2400" dirty="0" smtClean="0"/>
              <a:t>Located in Nunatsiavut</a:t>
            </a:r>
          </a:p>
          <a:p>
            <a:pPr marL="712788" lvl="1" indent="-266700">
              <a:buFont typeface="Gill Sans MT" pitchFamily="34" charset="0"/>
              <a:buChar char="–"/>
            </a:pPr>
            <a:r>
              <a:rPr lang="en-CA" sz="2400" dirty="0" smtClean="0"/>
              <a:t>North coast of Labrador</a:t>
            </a:r>
          </a:p>
          <a:p>
            <a:pPr marL="712788" lvl="1" indent="-266700">
              <a:buFont typeface="Gill Sans MT" pitchFamily="34" charset="0"/>
              <a:buChar char="–"/>
            </a:pPr>
            <a:r>
              <a:rPr lang="en-CA" sz="2400" dirty="0" smtClean="0"/>
              <a:t>Population of ~ 300</a:t>
            </a:r>
          </a:p>
          <a:p>
            <a:pPr>
              <a:buFont typeface="Gill Sans MT" pitchFamily="34" charset="0"/>
              <a:buChar char="–"/>
            </a:pPr>
            <a:endParaRPr lang="en-CA" sz="1200" dirty="0" smtClean="0"/>
          </a:p>
          <a:p>
            <a:r>
              <a:rPr lang="en-CA" sz="2600" dirty="0" smtClean="0"/>
              <a:t>AGI</a:t>
            </a:r>
          </a:p>
          <a:p>
            <a:pPr marL="712788" indent="-263525">
              <a:buFont typeface="Gill Sans MT" pitchFamily="34" charset="0"/>
              <a:buChar char="–"/>
            </a:pPr>
            <a:r>
              <a:rPr lang="en-CA" sz="2400" dirty="0" smtClean="0"/>
              <a:t>Associated with acute diarrhea and/or vomiting </a:t>
            </a:r>
          </a:p>
          <a:p>
            <a:endParaRPr lang="en-CA" sz="1200" dirty="0" smtClean="0"/>
          </a:p>
          <a:p>
            <a:r>
              <a:rPr lang="en-CA" sz="2600" dirty="0" smtClean="0"/>
              <a:t>Rates of AGI</a:t>
            </a:r>
          </a:p>
          <a:p>
            <a:pPr marL="712788" lvl="1" indent="-255588">
              <a:buFont typeface="Gill Sans MT" pitchFamily="34" charset="0"/>
              <a:buChar char="–"/>
            </a:pPr>
            <a:r>
              <a:rPr lang="en-CA" sz="2400" dirty="0" smtClean="0"/>
              <a:t> Rigolet: 2.2 - 2.7 cases per person per year</a:t>
            </a:r>
          </a:p>
          <a:p>
            <a:pPr marL="712788" lvl="1" indent="-255588">
              <a:buFont typeface="Gill Sans MT" pitchFamily="34" charset="0"/>
              <a:buChar char="–"/>
            </a:pPr>
            <a:r>
              <a:rPr lang="en-CA" sz="2400" dirty="0" smtClean="0"/>
              <a:t> Across Canada:  0.7 - 1.3 cases per person per year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496" y="6309320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800" dirty="0" smtClean="0">
                <a:latin typeface="Calibri" pitchFamily="34" charset="0"/>
              </a:rPr>
              <a:t>References:</a:t>
            </a:r>
          </a:p>
          <a:p>
            <a:r>
              <a:rPr lang="en-CA" sz="800" dirty="0" smtClean="0">
                <a:latin typeface="Calibri" pitchFamily="34" charset="0"/>
              </a:rPr>
              <a:t>Harper, S.L. , Edge, V., &amp; </a:t>
            </a:r>
            <a:r>
              <a:rPr lang="en-CA" sz="800" dirty="0" err="1" smtClean="0">
                <a:latin typeface="Calibri" pitchFamily="34" charset="0"/>
              </a:rPr>
              <a:t>Willox</a:t>
            </a:r>
            <a:r>
              <a:rPr lang="en-CA" sz="800" dirty="0" smtClean="0">
                <a:latin typeface="Calibri" pitchFamily="34" charset="0"/>
              </a:rPr>
              <a:t>, A. (2012). 'Changing Climate, Changing Health, Changing Stories’ Profile: Using an </a:t>
            </a:r>
            <a:r>
              <a:rPr lang="en-CA" sz="800" dirty="0" err="1" smtClean="0">
                <a:latin typeface="Calibri" pitchFamily="34" charset="0"/>
              </a:rPr>
              <a:t>EcoHealth</a:t>
            </a:r>
            <a:r>
              <a:rPr lang="en-CA" sz="800" dirty="0" smtClean="0">
                <a:latin typeface="Calibri" pitchFamily="34" charset="0"/>
              </a:rPr>
              <a:t> Approach to Explore Impacts of Climate Change on Inuit Health. </a:t>
            </a:r>
            <a:r>
              <a:rPr lang="en-CA" sz="800" i="1" dirty="0" smtClean="0">
                <a:latin typeface="Calibri" pitchFamily="34" charset="0"/>
              </a:rPr>
              <a:t>EcoHealth,9</a:t>
            </a:r>
            <a:r>
              <a:rPr lang="en-CA" sz="800" dirty="0" smtClean="0">
                <a:latin typeface="Calibri" pitchFamily="34" charset="0"/>
              </a:rPr>
              <a:t>, 89-101.</a:t>
            </a:r>
          </a:p>
          <a:p>
            <a:r>
              <a:rPr lang="en-CA" sz="800" dirty="0" smtClean="0">
                <a:latin typeface="Calibri" pitchFamily="34" charset="0"/>
              </a:rPr>
              <a:t>Harper, S.L</a:t>
            </a:r>
            <a:r>
              <a:rPr lang="en-CA" sz="800" b="1" dirty="0" smtClean="0">
                <a:latin typeface="Calibri" pitchFamily="34" charset="0"/>
              </a:rPr>
              <a:t>. </a:t>
            </a:r>
            <a:r>
              <a:rPr lang="en-CA" sz="800" dirty="0" smtClean="0">
                <a:latin typeface="Calibri" pitchFamily="34" charset="0"/>
              </a:rPr>
              <a:t>2013. Gastrointestinal Illness in Canada’s North: Implications of Climate Change on Current and Future Inuit Health.  PhD Thesis. Department of Population Medicine, University of Guelph, Guelph, ON.</a:t>
            </a:r>
          </a:p>
          <a:p>
            <a:r>
              <a:rPr lang="en-CA" sz="800" dirty="0" smtClean="0">
                <a:latin typeface="Calibri" pitchFamily="34" charset="0"/>
              </a:rPr>
              <a:t>Welcome to Rigolet. (2012). Retrieved January 7, 2015, from http://www.townofrigolet.com/home/home.htm </a:t>
            </a: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8932" y="2532682"/>
            <a:ext cx="2349532" cy="255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Whiteboard Videos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r>
              <a:rPr lang="en-CA" sz="2600" dirty="0" smtClean="0"/>
              <a:t>Whiteboard scribing videos with an overlaying narrative</a:t>
            </a:r>
          </a:p>
          <a:p>
            <a:pPr lvl="1"/>
            <a:r>
              <a:rPr lang="en-CA" sz="2400" dirty="0" smtClean="0"/>
              <a:t>Appropriate for the oral/visual culture of Inuit</a:t>
            </a:r>
          </a:p>
          <a:p>
            <a:r>
              <a:rPr lang="en-CA" sz="2600" dirty="0" smtClean="0"/>
              <a:t>Messages are easy to follow and understand</a:t>
            </a:r>
          </a:p>
          <a:p>
            <a:r>
              <a:rPr lang="en-CA" sz="2600" dirty="0" smtClean="0"/>
              <a:t>Examples:</a:t>
            </a:r>
          </a:p>
          <a:p>
            <a:pPr>
              <a:buNone/>
            </a:pPr>
            <a:endParaRPr lang="en-CA" dirty="0"/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Background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Methods</a:t>
              </a:r>
              <a:endParaRPr lang="en-CA" sz="15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1560" y="4262849"/>
            <a:ext cx="7776864" cy="2096993"/>
            <a:chOff x="611560" y="4262849"/>
            <a:chExt cx="7776864" cy="2096993"/>
          </a:xfrm>
        </p:grpSpPr>
        <p:grpSp>
          <p:nvGrpSpPr>
            <p:cNvPr id="21" name="Group 20"/>
            <p:cNvGrpSpPr/>
            <p:nvPr/>
          </p:nvGrpSpPr>
          <p:grpSpPr>
            <a:xfrm>
              <a:off x="1402094" y="4262849"/>
              <a:ext cx="6194242" cy="1786260"/>
              <a:chOff x="1309653" y="4190841"/>
              <a:chExt cx="6194242" cy="1786260"/>
            </a:xfrm>
          </p:grpSpPr>
          <p:pic>
            <p:nvPicPr>
              <p:cNvPr id="15" name="Picture 14" descr="Screen Shot 2014-07-17 at 8.52.07 AM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9653" y="4190841"/>
                <a:ext cx="3318850" cy="1786260"/>
              </a:xfrm>
              <a:prstGeom prst="rect">
                <a:avLst/>
              </a:prstGeom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842972" y="4329100"/>
                <a:ext cx="2660923" cy="15097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" name="Rectangle 16"/>
            <p:cNvSpPr/>
            <p:nvPr/>
          </p:nvSpPr>
          <p:spPr>
            <a:xfrm>
              <a:off x="611560" y="6021288"/>
              <a:ext cx="432048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1600" dirty="0" smtClean="0"/>
                <a:t>YouTube Channel: </a:t>
              </a:r>
              <a:r>
                <a:rPr lang="en-CA" sz="1600" dirty="0" err="1" smtClean="0"/>
                <a:t>DocMikeEvans</a:t>
              </a:r>
              <a:endParaRPr lang="en-CA" sz="1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067944" y="6021288"/>
              <a:ext cx="432048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CA" sz="1600" dirty="0" smtClean="0"/>
                <a:t>YouTube Channel: </a:t>
              </a:r>
              <a:r>
                <a:rPr lang="en-CA" sz="1600" dirty="0" err="1" smtClean="0"/>
                <a:t>AsapSCIENCE</a:t>
              </a:r>
              <a:endParaRPr lang="en-CA" sz="160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Goals &amp; Objectives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4525963"/>
          </a:xfrm>
        </p:spPr>
        <p:txBody>
          <a:bodyPr/>
          <a:lstStyle/>
          <a:p>
            <a:pPr>
              <a:buNone/>
            </a:pPr>
            <a:endParaRPr lang="en-CA" sz="1400" dirty="0" smtClean="0"/>
          </a:p>
          <a:p>
            <a:pPr marL="514350" indent="-514350">
              <a:buAutoNum type="arabicParenBoth"/>
            </a:pPr>
            <a:r>
              <a:rPr lang="en-CA" sz="2700" dirty="0" smtClean="0"/>
              <a:t>Co-develop a whiteboard video with Inuit youth and community members to share public health information</a:t>
            </a:r>
          </a:p>
          <a:p>
            <a:pPr marL="514350" indent="-514350">
              <a:buAutoNum type="arabicParenBoth"/>
            </a:pPr>
            <a:r>
              <a:rPr lang="en-CA" sz="2700" dirty="0" smtClean="0"/>
              <a:t>Co-develop an evaluation framework for Inuit health programs using participatory methods</a:t>
            </a:r>
          </a:p>
          <a:p>
            <a:pPr marL="514350" indent="-514350">
              <a:buAutoNum type="arabicParenBoth"/>
            </a:pPr>
            <a:r>
              <a:rPr lang="en-CA" sz="2700" dirty="0" smtClean="0"/>
              <a:t>Assess the development and use of the video using the evaluation framework</a:t>
            </a:r>
          </a:p>
        </p:txBody>
      </p:sp>
      <p:grpSp>
        <p:nvGrpSpPr>
          <p:cNvPr id="11" name="Group 3"/>
          <p:cNvGrpSpPr/>
          <p:nvPr/>
        </p:nvGrpSpPr>
        <p:grpSpPr>
          <a:xfrm>
            <a:off x="0" y="1196750"/>
            <a:ext cx="9144000" cy="468003"/>
            <a:chOff x="136307" y="6093292"/>
            <a:chExt cx="8900189" cy="648076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2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Goals &amp; Objectives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Methods</a:t>
              </a:r>
              <a:endParaRPr lang="en-CA" sz="15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467544" y="2276872"/>
            <a:ext cx="8208912" cy="244827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In-depth Interviews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>
            <a:normAutofit/>
          </a:bodyPr>
          <a:lstStyle/>
          <a:p>
            <a:pPr marL="361950" indent="-361950"/>
            <a:r>
              <a:rPr lang="en-CA" sz="2800" dirty="0" smtClean="0"/>
              <a:t>Interviewees</a:t>
            </a:r>
          </a:p>
          <a:p>
            <a:pPr marL="762000" lvl="1" indent="-361950"/>
            <a:r>
              <a:rPr lang="en-CA" sz="2400" dirty="0" smtClean="0"/>
              <a:t>Rigolet community members (n= 18)</a:t>
            </a:r>
          </a:p>
          <a:p>
            <a:pPr marL="762000" lvl="1" indent="-361950"/>
            <a:r>
              <a:rPr lang="en-CA" sz="2400" dirty="0" smtClean="0"/>
              <a:t>Government employees (n= 3)</a:t>
            </a:r>
          </a:p>
          <a:p>
            <a:pPr marL="361950" indent="-361950"/>
            <a:endParaRPr lang="en-CA" sz="2500" dirty="0" smtClean="0"/>
          </a:p>
          <a:p>
            <a:pPr marL="361950" indent="-361950"/>
            <a:r>
              <a:rPr lang="en-CA" sz="2800" dirty="0" smtClean="0"/>
              <a:t>Topics of discussion</a:t>
            </a:r>
          </a:p>
          <a:p>
            <a:pPr marL="762000" lvl="1" indent="-361950"/>
            <a:r>
              <a:rPr lang="en-CA" sz="2400" dirty="0" smtClean="0"/>
              <a:t>Participation of community members in public health program evaluation</a:t>
            </a:r>
          </a:p>
          <a:p>
            <a:pPr marL="762000" lvl="1" indent="-361950"/>
            <a:r>
              <a:rPr lang="en-CA" sz="2400" dirty="0" smtClean="0"/>
              <a:t>Whiteboard video feedback and input</a:t>
            </a:r>
          </a:p>
          <a:p>
            <a:pPr marL="762000" lvl="1" indent="-361950"/>
            <a:endParaRPr lang="en-CA" sz="2100" dirty="0" smtClean="0"/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Methods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 Acknowledgements</a:t>
              </a:r>
              <a:endParaRPr lang="en-CA" sz="150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Focus Groups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txBody>
          <a:bodyPr>
            <a:normAutofit/>
          </a:bodyPr>
          <a:lstStyle/>
          <a:p>
            <a:pPr marL="361950" indent="-361950">
              <a:buSzPct val="85000"/>
            </a:pPr>
            <a:r>
              <a:rPr lang="en-CA" sz="2800" dirty="0" smtClean="0"/>
              <a:t>3 focus groups discussions in Rigolet</a:t>
            </a:r>
          </a:p>
          <a:p>
            <a:pPr marL="762000" lvl="1" indent="-361950"/>
            <a:r>
              <a:rPr lang="en-CA" sz="2400" dirty="0" smtClean="0">
                <a:solidFill>
                  <a:prstClr val="black"/>
                </a:solidFill>
              </a:rPr>
              <a:t>One with 6 community members</a:t>
            </a:r>
          </a:p>
          <a:p>
            <a:pPr marL="762000" lvl="1" indent="-361950"/>
            <a:r>
              <a:rPr lang="en-CA" sz="2400" dirty="0" smtClean="0">
                <a:solidFill>
                  <a:prstClr val="black"/>
                </a:solidFill>
              </a:rPr>
              <a:t>Two with 3 and 4 government employees</a:t>
            </a:r>
          </a:p>
          <a:p>
            <a:pPr marL="762000" lvl="1" indent="-361950"/>
            <a:endParaRPr lang="en-CA" sz="2600" dirty="0" smtClean="0"/>
          </a:p>
          <a:p>
            <a:pPr marL="361950" indent="-361950"/>
            <a:r>
              <a:rPr lang="en-CA" sz="2800" dirty="0" smtClean="0"/>
              <a:t>Topics of discussion</a:t>
            </a:r>
          </a:p>
          <a:p>
            <a:pPr marL="762000" lvl="1" indent="-361950"/>
            <a:r>
              <a:rPr lang="en-CA" sz="2400" dirty="0" smtClean="0"/>
              <a:t>Participation of community members in public health program evaluation</a:t>
            </a:r>
          </a:p>
          <a:p>
            <a:pPr marL="762000" lvl="1" indent="-361950"/>
            <a:r>
              <a:rPr lang="en-CA" sz="2400" dirty="0" smtClean="0"/>
              <a:t>Whiteboard video feedback and input</a:t>
            </a:r>
          </a:p>
          <a:p>
            <a:pPr marL="762000" lvl="1" indent="-361950">
              <a:buSzPct val="85000"/>
              <a:buNone/>
            </a:pPr>
            <a:endParaRPr lang="en-CA" sz="2600" dirty="0" smtClean="0"/>
          </a:p>
          <a:p>
            <a:pPr marL="762000" lvl="1" indent="-361950">
              <a:buSzPct val="85000"/>
              <a:buFont typeface="Gill Sans MT" pitchFamily="34" charset="0"/>
              <a:buChar char="-"/>
            </a:pPr>
            <a:endParaRPr lang="en-CA" sz="2600" dirty="0" smtClean="0"/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Methods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 Acknowledgements</a:t>
              </a:r>
              <a:endParaRPr lang="en-CA" sz="150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Youth Workshop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pPr marL="361950" indent="-361950">
              <a:buSzPct val="85000"/>
              <a:buNone/>
            </a:pPr>
            <a:r>
              <a:rPr lang="en-CA" sz="2800" dirty="0" smtClean="0"/>
              <a:t>3 Day Workshop </a:t>
            </a:r>
          </a:p>
          <a:p>
            <a:pPr marL="762000" lvl="1" indent="-361950">
              <a:buSzPct val="85000"/>
              <a:buFont typeface="Gill Sans MT" pitchFamily="34" charset="0"/>
              <a:buChar char="–"/>
            </a:pPr>
            <a:r>
              <a:rPr lang="en-CA" sz="2400" dirty="0" smtClean="0"/>
              <a:t>3 boys and 3 girls aged 11 – 13 years old</a:t>
            </a:r>
          </a:p>
          <a:p>
            <a:pPr marL="762000" lvl="1" indent="-361950">
              <a:buSzPct val="85000"/>
              <a:buFont typeface="Gill Sans MT" pitchFamily="34" charset="0"/>
              <a:buChar char="-"/>
            </a:pPr>
            <a:endParaRPr lang="en-CA" sz="2400" dirty="0" smtClean="0"/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Methods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 Acknowledgements</a:t>
              </a:r>
              <a:endParaRPr lang="en-CA" sz="1500" dirty="0"/>
            </a:p>
          </p:txBody>
        </p:sp>
      </p:grpSp>
      <p:graphicFrame>
        <p:nvGraphicFramePr>
          <p:cNvPr id="14" name="Diagram 13"/>
          <p:cNvGraphicFramePr/>
          <p:nvPr/>
        </p:nvGraphicFramePr>
        <p:xfrm>
          <a:off x="719572" y="3140968"/>
          <a:ext cx="7704856" cy="3559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67E7009-50B2-400B-B334-94FBA2C97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545AC89-A643-422D-BE63-AACAF74F29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5351604-6077-4B93-970C-0D62E5FFFC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C694A36-AE21-4DED-88CA-F6C4D21AD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74714F2-1BA0-4C1E-A767-69C61A111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18BB1C6-438A-41BC-8D6D-34C777B62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14" grpId="1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3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Youth Workshop</a:t>
            </a:r>
            <a:endParaRPr lang="en-CA" dirty="0">
              <a:solidFill>
                <a:schemeClr val="bg1"/>
              </a:solidFill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Methods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 Acknowledgements</a:t>
              </a:r>
              <a:endParaRPr lang="en-CA" sz="15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3528" y="2564904"/>
            <a:ext cx="8496944" cy="3024336"/>
            <a:chOff x="323528" y="2564904"/>
            <a:chExt cx="8496944" cy="3024336"/>
          </a:xfrm>
        </p:grpSpPr>
        <p:pic>
          <p:nvPicPr>
            <p:cNvPr id="2050" name="Picture 2" descr="C:\Users\Manpu\Documents\MSc\Thesis Project\Rigolet Trip July2015\Photos\Rigolet Photos\IMG_351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3528" y="2564904"/>
              <a:ext cx="3995936" cy="299695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</p:pic>
        <p:pic>
          <p:nvPicPr>
            <p:cNvPr id="2051" name="Picture 3" descr="C:\Users\Manpu\Documents\MSc\Thesis Project\Rigolet Trip July2015\Photos\Rigolet Photos\IMG_358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88024" y="2564904"/>
              <a:ext cx="4032448" cy="30243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</p:pic>
      </p:grpSp>
      <p:sp>
        <p:nvSpPr>
          <p:cNvPr id="22" name="TextBox 21"/>
          <p:cNvSpPr txBox="1"/>
          <p:nvPr/>
        </p:nvSpPr>
        <p:spPr>
          <a:xfrm>
            <a:off x="323528" y="5517232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Photo Credit: Inez </a:t>
            </a:r>
            <a:r>
              <a:rPr lang="en-CA" sz="1200" dirty="0" err="1" smtClean="0"/>
              <a:t>Shiwak</a:t>
            </a:r>
            <a:endParaRPr lang="en-CA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4788024" y="5517232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Photo Credit: Inez </a:t>
            </a:r>
            <a:r>
              <a:rPr lang="en-CA" sz="1200" dirty="0" err="1" smtClean="0"/>
              <a:t>Shiwak</a:t>
            </a:r>
            <a:endParaRPr lang="en-C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Community Open House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r>
              <a:rPr lang="en-CA" sz="2800" dirty="0" smtClean="0"/>
              <a:t>Three stations:</a:t>
            </a:r>
          </a:p>
          <a:p>
            <a:pPr marL="971550" lvl="1" indent="-514350">
              <a:buAutoNum type="arabicParenBoth"/>
            </a:pPr>
            <a:r>
              <a:rPr lang="en-CA" dirty="0" smtClean="0"/>
              <a:t>What is a whiteboard video?</a:t>
            </a:r>
          </a:p>
          <a:p>
            <a:pPr marL="971550" lvl="1" indent="-514350">
              <a:buAutoNum type="arabicParenBoth"/>
            </a:pPr>
            <a:r>
              <a:rPr lang="en-CA" dirty="0" smtClean="0"/>
              <a:t> What have the youth been working on?</a:t>
            </a:r>
          </a:p>
          <a:p>
            <a:pPr marL="971550" lvl="1" indent="-514350">
              <a:buAutoNum type="arabicParenBoth"/>
            </a:pPr>
            <a:r>
              <a:rPr lang="en-CA" dirty="0" smtClean="0"/>
              <a:t> Survey</a:t>
            </a:r>
          </a:p>
          <a:p>
            <a:pPr lvl="3"/>
            <a:r>
              <a:rPr lang="en-CA" sz="2400" dirty="0" smtClean="0"/>
              <a:t>Provided feedback on:</a:t>
            </a:r>
          </a:p>
          <a:p>
            <a:pPr lvl="4"/>
            <a:r>
              <a:rPr lang="en-CA" sz="2400" smtClean="0"/>
              <a:t>Health information seeking </a:t>
            </a:r>
            <a:r>
              <a:rPr lang="en-CA" sz="2400" dirty="0" smtClean="0"/>
              <a:t>behaviour</a:t>
            </a:r>
          </a:p>
          <a:p>
            <a:pPr lvl="4"/>
            <a:r>
              <a:rPr lang="en-CA" sz="2400" dirty="0" smtClean="0"/>
              <a:t>Whiteboard video feedback and ideas</a:t>
            </a:r>
          </a:p>
          <a:p>
            <a:pPr marL="1371600" lvl="2" indent="-514350"/>
            <a:endParaRPr lang="en-CA" dirty="0"/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Methods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Preliminary Results</a:t>
              </a:r>
              <a:endParaRPr lang="en-CA" sz="15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Infographic6.png"/>
          <p:cNvPicPr>
            <a:picLocks noChangeAspect="1"/>
          </p:cNvPicPr>
          <p:nvPr/>
        </p:nvPicPr>
        <p:blipFill>
          <a:blip r:embed="rId4" cstate="print"/>
          <a:srcRect l="3627" r="67277" b="83600"/>
          <a:stretch>
            <a:fillRect/>
          </a:stretch>
        </p:blipFill>
        <p:spPr>
          <a:xfrm>
            <a:off x="3185192" y="2096852"/>
            <a:ext cx="2754960" cy="4464496"/>
          </a:xfrm>
          <a:prstGeom prst="rect">
            <a:avLst/>
          </a:prstGeom>
        </p:spPr>
      </p:pic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5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Preliminary Results </a:t>
            </a:r>
            <a:endParaRPr lang="en-CA" dirty="0">
              <a:solidFill>
                <a:schemeClr val="bg1"/>
              </a:solidFill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Methods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Preliminary Results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39552" y="1844824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Surveys:</a:t>
            </a:r>
            <a:endParaRPr lang="en-CA" sz="2800" dirty="0"/>
          </a:p>
        </p:txBody>
      </p:sp>
      <p:pic>
        <p:nvPicPr>
          <p:cNvPr id="15" name="Picture 14" descr="Infographic6.png"/>
          <p:cNvPicPr>
            <a:picLocks noChangeAspect="1"/>
          </p:cNvPicPr>
          <p:nvPr/>
        </p:nvPicPr>
        <p:blipFill>
          <a:blip r:embed="rId4" cstate="print"/>
          <a:srcRect l="32526" r="10231" b="90015"/>
          <a:stretch>
            <a:fillRect/>
          </a:stretch>
        </p:blipFill>
        <p:spPr>
          <a:xfrm>
            <a:off x="3635896" y="2078850"/>
            <a:ext cx="5419987" cy="2718302"/>
          </a:xfrm>
          <a:prstGeom prst="rect">
            <a:avLst/>
          </a:prstGeom>
        </p:spPr>
      </p:pic>
      <p:pic>
        <p:nvPicPr>
          <p:cNvPr id="19" name="Picture 18" descr="Infographic6.png"/>
          <p:cNvPicPr>
            <a:picLocks noChangeAspect="1"/>
          </p:cNvPicPr>
          <p:nvPr/>
        </p:nvPicPr>
        <p:blipFill>
          <a:blip r:embed="rId4" cstate="print"/>
          <a:srcRect l="32526" t="9721" r="10231" b="83600"/>
          <a:stretch>
            <a:fillRect/>
          </a:stretch>
        </p:blipFill>
        <p:spPr>
          <a:xfrm>
            <a:off x="3635896" y="4725144"/>
            <a:ext cx="5419987" cy="18182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  L -0.24896 0  E" pathEditMode="fixed" ptsTypes="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Preliminary Results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 smtClean="0"/>
              <a:t>Interview and focus group participants expressed positive responses (e.g. “like”, “interesting”, “good”) to the whiteboard video</a:t>
            </a:r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Methods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Preliminary Results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pic>
        <p:nvPicPr>
          <p:cNvPr id="15" name="Picture 14" descr="Whiteboard 2.png"/>
          <p:cNvPicPr>
            <a:picLocks noChangeAspect="1"/>
          </p:cNvPicPr>
          <p:nvPr/>
        </p:nvPicPr>
        <p:blipFill>
          <a:blip r:embed="rId5" cstate="print"/>
          <a:srcRect l="22438" t="4326" r="16138" b="2751"/>
          <a:stretch>
            <a:fillRect/>
          </a:stretch>
        </p:blipFill>
        <p:spPr>
          <a:xfrm>
            <a:off x="2411760" y="3274829"/>
            <a:ext cx="4392488" cy="332252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067944" y="3645024"/>
            <a:ext cx="864096" cy="57606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4139952" y="4653136"/>
            <a:ext cx="1296144" cy="2880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3851920" y="5733256"/>
            <a:ext cx="864096" cy="4320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Preliminary Results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CA" sz="2800" dirty="0" smtClean="0"/>
              <a:t>Evaluation Framework</a:t>
            </a:r>
          </a:p>
          <a:p>
            <a:pPr>
              <a:buNone/>
            </a:pPr>
            <a:endParaRPr lang="en-CA" dirty="0" smtClean="0"/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Methods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Preliminary Results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pic>
        <p:nvPicPr>
          <p:cNvPr id="15" name="Picture 14" descr="Infographic6.png"/>
          <p:cNvPicPr>
            <a:picLocks noChangeAspect="1"/>
          </p:cNvPicPr>
          <p:nvPr/>
        </p:nvPicPr>
        <p:blipFill>
          <a:blip r:embed="rId5" cstate="print"/>
          <a:srcRect l="4719" t="59568" r="50000" b="28667"/>
          <a:stretch>
            <a:fillRect/>
          </a:stretch>
        </p:blipFill>
        <p:spPr>
          <a:xfrm>
            <a:off x="2981424" y="2564904"/>
            <a:ext cx="3181153" cy="2376264"/>
          </a:xfrm>
          <a:prstGeom prst="rect">
            <a:avLst/>
          </a:prstGeom>
        </p:spPr>
      </p:pic>
      <p:pic>
        <p:nvPicPr>
          <p:cNvPr id="16" name="Picture 15" descr="Infographic6.png"/>
          <p:cNvPicPr>
            <a:picLocks noChangeAspect="1"/>
          </p:cNvPicPr>
          <p:nvPr/>
        </p:nvPicPr>
        <p:blipFill>
          <a:blip r:embed="rId5" cstate="print"/>
          <a:srcRect l="4719" t="70620" r="50000" b="20467"/>
          <a:stretch>
            <a:fillRect/>
          </a:stretch>
        </p:blipFill>
        <p:spPr>
          <a:xfrm>
            <a:off x="2981424" y="4797152"/>
            <a:ext cx="3181153" cy="1800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Whiteboard Video Production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/>
          </a:bodyPr>
          <a:lstStyle/>
          <a:p>
            <a:r>
              <a:rPr lang="en-CA" sz="2800" dirty="0" smtClean="0"/>
              <a:t>On-going communication with community members and youth</a:t>
            </a:r>
          </a:p>
          <a:p>
            <a:r>
              <a:rPr lang="en-CA" sz="2800" dirty="0" smtClean="0"/>
              <a:t>Local voice for narration</a:t>
            </a:r>
          </a:p>
          <a:p>
            <a:r>
              <a:rPr lang="en-CA" sz="2800" dirty="0" smtClean="0"/>
              <a:t>Artist developing images</a:t>
            </a:r>
          </a:p>
        </p:txBody>
      </p:sp>
      <p:grpSp>
        <p:nvGrpSpPr>
          <p:cNvPr id="15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16" name="Rectangle 15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Methods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Preliminary Results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Next Steps</a:t>
              </a:r>
              <a:endParaRPr lang="en-CA" sz="15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pic>
        <p:nvPicPr>
          <p:cNvPr id="22" name="Picture 21" descr="Virus 2.png"/>
          <p:cNvPicPr>
            <a:picLocks noChangeAspect="1"/>
          </p:cNvPicPr>
          <p:nvPr/>
        </p:nvPicPr>
        <p:blipFill>
          <a:blip r:embed="rId5" cstate="print"/>
          <a:srcRect t="10621" b="27426"/>
          <a:stretch>
            <a:fillRect/>
          </a:stretch>
        </p:blipFill>
        <p:spPr>
          <a:xfrm>
            <a:off x="971600" y="3933056"/>
            <a:ext cx="7232003" cy="2520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4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Next Steps</a:t>
            </a:r>
            <a:endParaRPr lang="en-CA" dirty="0">
              <a:solidFill>
                <a:schemeClr val="bg1"/>
              </a:solidFill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Methods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Preliminary Results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Next Steps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Acknowledgements</a:t>
              </a:r>
              <a:endParaRPr lang="en-CA" sz="1500" dirty="0"/>
            </a:p>
          </p:txBody>
        </p:sp>
      </p:grpSp>
      <p:graphicFrame>
        <p:nvGraphicFramePr>
          <p:cNvPr id="14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4065373743"/>
              </p:ext>
            </p:extLst>
          </p:nvPr>
        </p:nvGraphicFramePr>
        <p:xfrm>
          <a:off x="457200" y="2011289"/>
          <a:ext cx="8229600" cy="4658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7FB7138-6B80-4311-8A57-66C96FE4A0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D5C9D59-EFB8-44B1-9AEB-B89F4BF80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0ACE86-360E-4A92-98D3-3E1E0FCE8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257D7A8-9372-41A2-8986-B36571AF3C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67544" y="1772816"/>
            <a:ext cx="5472608" cy="4525963"/>
          </a:xfrm>
        </p:spPr>
        <p:txBody>
          <a:bodyPr>
            <a:normAutofit/>
          </a:bodyPr>
          <a:lstStyle/>
          <a:p>
            <a:r>
              <a:rPr lang="en-CA" sz="2200" dirty="0" smtClean="0"/>
              <a:t>Youth in Rigolet: Rodney, Alison, Mackenzie, Brittney, Ryan and Brady</a:t>
            </a:r>
          </a:p>
          <a:p>
            <a:r>
              <a:rPr lang="en-CA" sz="2200" dirty="0" smtClean="0"/>
              <a:t>Rigolet community members</a:t>
            </a:r>
          </a:p>
          <a:p>
            <a:r>
              <a:rPr lang="en-CA" sz="2200" dirty="0" err="1" smtClean="0"/>
              <a:t>Nia</a:t>
            </a:r>
            <a:r>
              <a:rPr lang="en-CA" sz="2200" dirty="0" smtClean="0"/>
              <a:t> King</a:t>
            </a:r>
          </a:p>
          <a:p>
            <a:r>
              <a:rPr lang="en-CA" sz="2200" dirty="0" smtClean="0"/>
              <a:t>Funders: the </a:t>
            </a:r>
            <a:r>
              <a:rPr lang="en-CA" sz="2200" dirty="0" err="1" smtClean="0"/>
              <a:t>Nasivvik</a:t>
            </a:r>
            <a:r>
              <a:rPr lang="en-CA" sz="2200" dirty="0" smtClean="0"/>
              <a:t> Centre for Inuit Health and Changing Environments, IDRC, CIHR, SSHRC, NSERC and the Indigenous Health Adaptation  to Climate Change and Arthur D. </a:t>
            </a:r>
            <a:r>
              <a:rPr lang="en-CA" sz="2200" dirty="0" err="1" smtClean="0"/>
              <a:t>Latornell</a:t>
            </a:r>
            <a:endParaRPr lang="en-CA" sz="2200" dirty="0" smtClean="0"/>
          </a:p>
          <a:p>
            <a:endParaRPr lang="en-CA" sz="2200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-27384"/>
            <a:ext cx="9144000" cy="1656184"/>
            <a:chOff x="0" y="-27384"/>
            <a:chExt cx="9144000" cy="1656184"/>
          </a:xfrm>
        </p:grpSpPr>
        <p:pic>
          <p:nvPicPr>
            <p:cNvPr id="12" name="Picture 2" descr="C:\Users\Manpu\Pictures\Trips\Rigolet July 2015\IMG_0590.JPG"/>
            <p:cNvPicPr>
              <a:picLocks noChangeAspect="1" noChangeArrowheads="1"/>
            </p:cNvPicPr>
            <p:nvPr/>
          </p:nvPicPr>
          <p:blipFill>
            <a:blip r:embed="rId3" cstate="print"/>
            <a:srcRect t="39101" b="36749"/>
            <a:stretch>
              <a:fillRect/>
            </a:stretch>
          </p:blipFill>
          <p:spPr bwMode="auto">
            <a:xfrm>
              <a:off x="0" y="-27384"/>
              <a:ext cx="9144000" cy="1656184"/>
            </a:xfrm>
            <a:prstGeom prst="rect">
              <a:avLst/>
            </a:prstGeom>
            <a:solidFill>
              <a:schemeClr val="bg1">
                <a:lumMod val="75000"/>
                <a:alpha val="45000"/>
              </a:schemeClr>
            </a:solidFill>
          </p:spPr>
        </p:pic>
        <p:sp>
          <p:nvSpPr>
            <p:cNvPr id="13" name="Rectangle 12"/>
            <p:cNvSpPr/>
            <p:nvPr/>
          </p:nvSpPr>
          <p:spPr>
            <a:xfrm>
              <a:off x="0" y="0"/>
              <a:ext cx="9144000" cy="1628800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CA" dirty="0" smtClean="0">
                <a:solidFill>
                  <a:schemeClr val="bg1"/>
                </a:solidFill>
              </a:rPr>
              <a:t>Acknowledgements</a:t>
            </a:r>
            <a:endParaRPr lang="en-CA" dirty="0">
              <a:solidFill>
                <a:schemeClr val="bg1"/>
              </a:solidFill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0" y="1196752"/>
            <a:ext cx="9144000" cy="468000"/>
            <a:chOff x="136307" y="6093296"/>
            <a:chExt cx="8900189" cy="648072"/>
          </a:xfrm>
        </p:grpSpPr>
        <p:sp>
          <p:nvSpPr>
            <p:cNvPr id="5" name="Rectangle 4"/>
            <p:cNvSpPr/>
            <p:nvPr/>
          </p:nvSpPr>
          <p:spPr>
            <a:xfrm>
              <a:off x="136307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Background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619672" y="6093296"/>
              <a:ext cx="1483365" cy="64807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/>
                <a:t>Goals &amp; Objectives</a:t>
              </a:r>
              <a:endParaRPr lang="en-CA" sz="15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03037" y="6093296"/>
              <a:ext cx="1203013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Methods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06049" y="6093296"/>
              <a:ext cx="1483365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Preliminary Results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77898" y="6093296"/>
              <a:ext cx="1483365" cy="648072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bg1"/>
                  </a:solidFill>
                </a:rPr>
                <a:t>Next Steps</a:t>
              </a:r>
              <a:endParaRPr lang="en-CA" sz="15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49746" y="6093296"/>
              <a:ext cx="1786750" cy="6480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5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Acknowledgements</a:t>
              </a:r>
              <a:endParaRPr lang="en-CA" sz="1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4" name="Picture 4" descr="C:\Users\Manpu\Documents\MSc\Thesis Project\Seminar Presentation\Logos\UofGidentifi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749147"/>
            <a:ext cx="2304256" cy="768085"/>
          </a:xfrm>
          <a:prstGeom prst="rect">
            <a:avLst/>
          </a:prstGeom>
          <a:noFill/>
        </p:spPr>
      </p:pic>
      <p:pic>
        <p:nvPicPr>
          <p:cNvPr id="15" name="Picture 5" descr="C:\Users\Manpu\Documents\MSc\Thesis Project\Seminar Presentation\Logos\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429000"/>
            <a:ext cx="2808312" cy="1165450"/>
          </a:xfrm>
          <a:prstGeom prst="rect">
            <a:avLst/>
          </a:prstGeom>
          <a:noFill/>
        </p:spPr>
      </p:pic>
      <p:pic>
        <p:nvPicPr>
          <p:cNvPr id="16" name="Picture 2" descr="C:\Users\Manpu\Documents\MSc\Thesis Project\Seminar Presentation\Logos\gra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5517232"/>
            <a:ext cx="1037654" cy="1328816"/>
          </a:xfrm>
          <a:prstGeom prst="rect">
            <a:avLst/>
          </a:prstGeom>
          <a:noFill/>
        </p:spPr>
      </p:pic>
      <p:pic>
        <p:nvPicPr>
          <p:cNvPr id="17" name="Picture 3" descr="C:\Users\Manpu\Documents\MSc\Thesis Project\Seminar Presentation\Logos\IRIACC-clr-EN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5373216"/>
            <a:ext cx="5112569" cy="1207007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312" y="2185441"/>
            <a:ext cx="1440160" cy="124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www.uarctic.org/media/14072/Nasivvik_2039_UQ915N.png"/>
          <p:cNvPicPr>
            <a:picLocks noChangeAspect="1" noChangeArrowheads="1"/>
          </p:cNvPicPr>
          <p:nvPr/>
        </p:nvPicPr>
        <p:blipFill>
          <a:blip r:embed="rId9" cstate="print"/>
          <a:srcRect r="32295"/>
          <a:stretch>
            <a:fillRect/>
          </a:stretch>
        </p:blipFill>
        <p:spPr bwMode="auto">
          <a:xfrm>
            <a:off x="5076056" y="5589240"/>
            <a:ext cx="2753668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18.1|7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8.1|3.7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7.1|6.3|7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6.1|0.9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3.5|5.4|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4.7|1.5|6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11.9|3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18.4|8.7|9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0.6|25.4|10.9"/>
</p:tagLst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1859C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13358</TotalTime>
  <Words>717</Words>
  <Application>Microsoft Office PowerPoint</Application>
  <PresentationFormat>On-screen Show (4:3)</PresentationFormat>
  <Paragraphs>200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Gill Sans MT</vt:lpstr>
      <vt:lpstr>Wingdings 3</vt:lpstr>
      <vt:lpstr>Calibri</vt:lpstr>
      <vt:lpstr>Office Theme</vt:lpstr>
      <vt:lpstr>Participatory methods in Rigolet:</vt:lpstr>
      <vt:lpstr>Outline</vt:lpstr>
      <vt:lpstr>Inuit Health: AGI in Rigolet</vt:lpstr>
      <vt:lpstr>Whiteboard Videos</vt:lpstr>
      <vt:lpstr>Goals &amp; Objectives</vt:lpstr>
      <vt:lpstr>In-depth Interviews</vt:lpstr>
      <vt:lpstr>Focus Groups</vt:lpstr>
      <vt:lpstr>Youth Workshop</vt:lpstr>
      <vt:lpstr>Youth Workshop</vt:lpstr>
      <vt:lpstr>Community Open House</vt:lpstr>
      <vt:lpstr>Preliminary Results </vt:lpstr>
      <vt:lpstr>Preliminary Results</vt:lpstr>
      <vt:lpstr>Preliminary Results</vt:lpstr>
      <vt:lpstr>Whiteboard Video Production</vt:lpstr>
      <vt:lpstr>Next Steps</vt:lpstr>
      <vt:lpstr>Acknowledgements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Participatory methods in Rigolet:</dc:title>
  <dc:creator>Manpreet</dc:creator>
  <cp:lastModifiedBy>Manpreet</cp:lastModifiedBy>
  <cp:revision>49</cp:revision>
  <dcterms:created xsi:type="dcterms:W3CDTF">2015-11-03T21:02:30Z</dcterms:created>
  <dcterms:modified xsi:type="dcterms:W3CDTF">2015-12-10T00:24:35Z</dcterms:modified>
</cp:coreProperties>
</file>